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87"/>
  </p:notesMasterIdLst>
  <p:sldIdLst>
    <p:sldId id="506" r:id="rId3"/>
    <p:sldId id="503" r:id="rId4"/>
    <p:sldId id="559" r:id="rId5"/>
    <p:sldId id="269" r:id="rId6"/>
    <p:sldId id="519" r:id="rId7"/>
    <p:sldId id="278" r:id="rId8"/>
    <p:sldId id="279" r:id="rId9"/>
    <p:sldId id="280" r:id="rId10"/>
    <p:sldId id="516" r:id="rId11"/>
    <p:sldId id="527" r:id="rId12"/>
    <p:sldId id="287" r:id="rId13"/>
    <p:sldId id="517" r:id="rId14"/>
    <p:sldId id="284" r:id="rId15"/>
    <p:sldId id="316" r:id="rId16"/>
    <p:sldId id="317" r:id="rId17"/>
    <p:sldId id="558" r:id="rId18"/>
    <p:sldId id="299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518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528" r:id="rId36"/>
    <p:sldId id="373" r:id="rId37"/>
    <p:sldId id="498" r:id="rId38"/>
    <p:sldId id="507" r:id="rId39"/>
    <p:sldId id="548" r:id="rId40"/>
    <p:sldId id="296" r:id="rId41"/>
    <p:sldId id="529" r:id="rId42"/>
    <p:sldId id="526" r:id="rId43"/>
    <p:sldId id="544" r:id="rId44"/>
    <p:sldId id="545" r:id="rId45"/>
    <p:sldId id="546" r:id="rId46"/>
    <p:sldId id="539" r:id="rId47"/>
    <p:sldId id="304" r:id="rId48"/>
    <p:sldId id="540" r:id="rId49"/>
    <p:sldId id="268" r:id="rId50"/>
    <p:sldId id="553" r:id="rId51"/>
    <p:sldId id="550" r:id="rId52"/>
    <p:sldId id="552" r:id="rId53"/>
    <p:sldId id="564" r:id="rId54"/>
    <p:sldId id="520" r:id="rId55"/>
    <p:sldId id="536" r:id="rId56"/>
    <p:sldId id="562" r:id="rId57"/>
    <p:sldId id="565" r:id="rId58"/>
    <p:sldId id="549" r:id="rId59"/>
    <p:sldId id="555" r:id="rId60"/>
    <p:sldId id="556" r:id="rId61"/>
    <p:sldId id="554" r:id="rId62"/>
    <p:sldId id="560" r:id="rId63"/>
    <p:sldId id="568" r:id="rId64"/>
    <p:sldId id="567" r:id="rId65"/>
    <p:sldId id="569" r:id="rId66"/>
    <p:sldId id="571" r:id="rId67"/>
    <p:sldId id="570" r:id="rId68"/>
    <p:sldId id="572" r:id="rId69"/>
    <p:sldId id="577" r:id="rId70"/>
    <p:sldId id="578" r:id="rId71"/>
    <p:sldId id="579" r:id="rId72"/>
    <p:sldId id="580" r:id="rId73"/>
    <p:sldId id="573" r:id="rId74"/>
    <p:sldId id="574" r:id="rId75"/>
    <p:sldId id="575" r:id="rId76"/>
    <p:sldId id="576" r:id="rId77"/>
    <p:sldId id="581" r:id="rId78"/>
    <p:sldId id="582" r:id="rId79"/>
    <p:sldId id="583" r:id="rId80"/>
    <p:sldId id="584" r:id="rId81"/>
    <p:sldId id="585" r:id="rId82"/>
    <p:sldId id="521" r:id="rId83"/>
    <p:sldId id="590" r:id="rId84"/>
    <p:sldId id="591" r:id="rId85"/>
    <p:sldId id="530" r:id="rId86"/>
    <p:sldId id="592" r:id="rId87"/>
    <p:sldId id="541" r:id="rId88"/>
    <p:sldId id="587" r:id="rId89"/>
    <p:sldId id="594" r:id="rId90"/>
    <p:sldId id="588" r:id="rId91"/>
    <p:sldId id="589" r:id="rId92"/>
    <p:sldId id="593" r:id="rId93"/>
    <p:sldId id="522" r:id="rId94"/>
    <p:sldId id="542" r:id="rId95"/>
    <p:sldId id="595" r:id="rId96"/>
    <p:sldId id="597" r:id="rId97"/>
    <p:sldId id="286" r:id="rId98"/>
    <p:sldId id="596" r:id="rId99"/>
    <p:sldId id="598" r:id="rId100"/>
    <p:sldId id="599" r:id="rId101"/>
    <p:sldId id="600" r:id="rId102"/>
    <p:sldId id="602" r:id="rId103"/>
    <p:sldId id="601" r:id="rId104"/>
    <p:sldId id="603" r:id="rId105"/>
    <p:sldId id="604" r:id="rId106"/>
    <p:sldId id="605" r:id="rId107"/>
    <p:sldId id="606" r:id="rId108"/>
    <p:sldId id="608" r:id="rId109"/>
    <p:sldId id="609" r:id="rId110"/>
    <p:sldId id="607" r:id="rId111"/>
    <p:sldId id="610" r:id="rId112"/>
    <p:sldId id="611" r:id="rId113"/>
    <p:sldId id="283" r:id="rId114"/>
    <p:sldId id="612" r:id="rId115"/>
    <p:sldId id="614" r:id="rId116"/>
    <p:sldId id="615" r:id="rId117"/>
    <p:sldId id="619" r:id="rId118"/>
    <p:sldId id="620" r:id="rId119"/>
    <p:sldId id="622" r:id="rId120"/>
    <p:sldId id="623" r:id="rId121"/>
    <p:sldId id="618" r:id="rId122"/>
    <p:sldId id="616" r:id="rId123"/>
    <p:sldId id="625" r:id="rId124"/>
    <p:sldId id="626" r:id="rId125"/>
    <p:sldId id="627" r:id="rId126"/>
    <p:sldId id="628" r:id="rId127"/>
    <p:sldId id="629" r:id="rId128"/>
    <p:sldId id="624" r:id="rId129"/>
    <p:sldId id="630" r:id="rId130"/>
    <p:sldId id="617" r:id="rId131"/>
    <p:sldId id="423" r:id="rId132"/>
    <p:sldId id="424" r:id="rId133"/>
    <p:sldId id="425" r:id="rId134"/>
    <p:sldId id="426" r:id="rId135"/>
    <p:sldId id="427" r:id="rId136"/>
    <p:sldId id="428" r:id="rId137"/>
    <p:sldId id="429" r:id="rId138"/>
    <p:sldId id="430" r:id="rId139"/>
    <p:sldId id="431" r:id="rId140"/>
    <p:sldId id="432" r:id="rId141"/>
    <p:sldId id="433" r:id="rId142"/>
    <p:sldId id="434" r:id="rId143"/>
    <p:sldId id="435" r:id="rId144"/>
    <p:sldId id="436" r:id="rId145"/>
    <p:sldId id="437" r:id="rId146"/>
    <p:sldId id="438" r:id="rId147"/>
    <p:sldId id="439" r:id="rId148"/>
    <p:sldId id="440" r:id="rId149"/>
    <p:sldId id="441" r:id="rId150"/>
    <p:sldId id="452" r:id="rId151"/>
    <p:sldId id="453" r:id="rId152"/>
    <p:sldId id="454" r:id="rId153"/>
    <p:sldId id="455" r:id="rId154"/>
    <p:sldId id="456" r:id="rId155"/>
    <p:sldId id="457" r:id="rId156"/>
    <p:sldId id="458" r:id="rId157"/>
    <p:sldId id="459" r:id="rId158"/>
    <p:sldId id="460" r:id="rId159"/>
    <p:sldId id="461" r:id="rId160"/>
    <p:sldId id="462" r:id="rId161"/>
    <p:sldId id="463" r:id="rId162"/>
    <p:sldId id="464" r:id="rId163"/>
    <p:sldId id="474" r:id="rId164"/>
    <p:sldId id="475" r:id="rId165"/>
    <p:sldId id="511" r:id="rId166"/>
    <p:sldId id="484" r:id="rId167"/>
    <p:sldId id="312" r:id="rId168"/>
    <p:sldId id="313" r:id="rId169"/>
    <p:sldId id="314" r:id="rId170"/>
    <p:sldId id="315" r:id="rId171"/>
    <p:sldId id="485" r:id="rId172"/>
    <p:sldId id="271" r:id="rId173"/>
    <p:sldId id="524" r:id="rId174"/>
    <p:sldId id="535" r:id="rId175"/>
    <p:sldId id="418" r:id="rId176"/>
    <p:sldId id="515" r:id="rId177"/>
    <p:sldId id="512" r:id="rId178"/>
    <p:sldId id="510" r:id="rId179"/>
    <p:sldId id="513" r:id="rId180"/>
    <p:sldId id="525" r:id="rId181"/>
    <p:sldId id="336" r:id="rId182"/>
    <p:sldId id="533" r:id="rId183"/>
    <p:sldId id="384" r:id="rId184"/>
    <p:sldId id="262" r:id="rId185"/>
    <p:sldId id="263" r:id="rId186"/>
  </p:sldIdLst>
  <p:sldSz cx="18288000" cy="10287000"/>
  <p:notesSz cx="6858000" cy="9144000"/>
  <p:embeddedFontLst>
    <p:embeddedFont>
      <p:font typeface="Barlow" panose="00000500000000000000" pitchFamily="2" charset="0"/>
      <p:regular r:id="rId188"/>
      <p:bold r:id="rId189"/>
      <p:italic r:id="rId190"/>
      <p:boldItalic r:id="rId191"/>
    </p:embeddedFont>
    <p:embeddedFont>
      <p:font typeface="Baskerville Display PT" panose="020B0604020202020204" charset="0"/>
      <p:regular r:id="rId192"/>
    </p:embeddedFont>
    <p:embeddedFont>
      <p:font typeface="Calibri" panose="020F0502020204030204" pitchFamily="34" charset="0"/>
      <p:regular r:id="rId193"/>
      <p:bold r:id="rId194"/>
      <p:italic r:id="rId195"/>
      <p:boldItalic r:id="rId196"/>
    </p:embeddedFont>
    <p:embeddedFont>
      <p:font typeface="Cambria Math" panose="02040503050406030204" pitchFamily="18" charset="0"/>
      <p:regular r:id="rId197"/>
    </p:embeddedFont>
    <p:embeddedFont>
      <p:font typeface="Inter" panose="020B0604020202020204" charset="0"/>
      <p:regular r:id="rId198"/>
    </p:embeddedFont>
    <p:embeddedFont>
      <p:font typeface="Open Sans" panose="020B0606030504020204" pitchFamily="34" charset="0"/>
      <p:regular r:id="rId199"/>
      <p:bold r:id="rId200"/>
      <p:italic r:id="rId201"/>
      <p:boldItalic r:id="rId202"/>
    </p:embeddedFont>
    <p:embeddedFont>
      <p:font typeface="Poppins" panose="00000500000000000000" pitchFamily="2" charset="0"/>
      <p:regular r:id="rId203"/>
      <p:bold r:id="rId204"/>
      <p:italic r:id="rId205"/>
      <p:boldItalic r:id="rId206"/>
    </p:embeddedFont>
    <p:embeddedFont>
      <p:font typeface="Segoe UI" panose="020B0502040204020203" pitchFamily="34" charset="0"/>
      <p:regular r:id="rId207"/>
      <p:bold r:id="rId208"/>
      <p:italic r:id="rId209"/>
      <p:boldItalic r:id="rId210"/>
    </p:embeddedFont>
    <p:embeddedFont>
      <p:font typeface="Segoe UI Semibold" panose="020B0702040204020203" pitchFamily="34" charset="0"/>
      <p:bold r:id="rId211"/>
      <p:boldItalic r:id="rId212"/>
    </p:embeddedFont>
    <p:embeddedFont>
      <p:font typeface="TAN Twinkle" panose="020B0604020202020204" charset="0"/>
      <p:regular r:id="rId213"/>
    </p:embeddedFont>
    <p:embeddedFont>
      <p:font typeface="Tw Cen MT" panose="020B0602020104020603" pitchFamily="34" charset="0"/>
      <p:regular r:id="rId214"/>
      <p:bold r:id="rId215"/>
      <p:italic r:id="rId216"/>
      <p:boldItalic r:id="rId217"/>
    </p:embeddedFont>
    <p:embeddedFont>
      <p:font typeface="Tw Cen MT Condensed" panose="020B0606020104020203" pitchFamily="34" charset="0"/>
      <p:regular r:id="rId218"/>
      <p:bold r:id="rId219"/>
    </p:embeddedFont>
    <p:embeddedFont>
      <p:font typeface="Varela Round" panose="00000500000000000000" pitchFamily="2" charset="-79"/>
      <p:regular r:id="rId220"/>
    </p:embeddedFont>
    <p:embeddedFont>
      <p:font typeface="Wingdings 3" panose="05040102010807070707" pitchFamily="18" charset="2"/>
      <p:regular r:id="rId2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Usuário Convidado" initials="U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E9"/>
    <a:srgbClr val="003C78"/>
    <a:srgbClr val="DBEEF4"/>
    <a:srgbClr val="F6FBFC"/>
    <a:srgbClr val="51886D"/>
    <a:srgbClr val="FFFFFF"/>
    <a:srgbClr val="E7FAFF"/>
    <a:srgbClr val="C6A28D"/>
    <a:srgbClr val="868668"/>
    <a:srgbClr val="AD6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95E24-761B-457D-9783-D38C4882AF62}" vWet="107" dt="2023-07-03T22:15:52.689"/>
    <p1510:client id="{5E163B58-FA5E-428D-84EC-5D62023E04EC}" v="951" dt="2023-07-03T22:20:01.418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447" autoAdjust="0"/>
  </p:normalViewPr>
  <p:slideViewPr>
    <p:cSldViewPr>
      <p:cViewPr varScale="1">
        <p:scale>
          <a:sx n="40" d="100"/>
          <a:sy n="40" d="100"/>
        </p:scale>
        <p:origin x="82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font" Target="fonts/font4.fntdata"/><Relationship Id="rId205" Type="http://schemas.openxmlformats.org/officeDocument/2006/relationships/font" Target="fonts/font18.fntdata"/><Relationship Id="rId226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font" Target="fonts/font29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font" Target="fonts/font5.fntdata"/><Relationship Id="rId206" Type="http://schemas.openxmlformats.org/officeDocument/2006/relationships/font" Target="fonts/font19.fntdata"/><Relationship Id="rId227" Type="http://schemas.microsoft.com/office/2015/10/relationships/revisionInfo" Target="revisionInfo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font" Target="fonts/font30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font" Target="fonts/font6.fntdata"/><Relationship Id="rId207" Type="http://schemas.openxmlformats.org/officeDocument/2006/relationships/font" Target="fonts/font20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font" Target="fonts/font31.fntdata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font" Target="fonts/font7.fntdata"/><Relationship Id="rId208" Type="http://schemas.openxmlformats.org/officeDocument/2006/relationships/font" Target="fonts/font21.fntdata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font" Target="fonts/font32.fntdata"/><Relationship Id="rId3" Type="http://schemas.openxmlformats.org/officeDocument/2006/relationships/slide" Target="slides/slide1.xml"/><Relationship Id="rId214" Type="http://schemas.openxmlformats.org/officeDocument/2006/relationships/font" Target="fonts/font27.fnt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8.fntdata"/><Relationship Id="rId209" Type="http://schemas.openxmlformats.org/officeDocument/2006/relationships/font" Target="fonts/font22.fntdata"/><Relationship Id="rId190" Type="http://schemas.openxmlformats.org/officeDocument/2006/relationships/font" Target="fonts/font3.fntdata"/><Relationship Id="rId204" Type="http://schemas.openxmlformats.org/officeDocument/2006/relationships/font" Target="fonts/font17.fntdata"/><Relationship Id="rId220" Type="http://schemas.openxmlformats.org/officeDocument/2006/relationships/font" Target="fonts/font33.fntdata"/><Relationship Id="rId225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font" Target="fonts/font23.fntdata"/><Relationship Id="rId215" Type="http://schemas.openxmlformats.org/officeDocument/2006/relationships/font" Target="fonts/font28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9.fntdata"/><Relationship Id="rId200" Type="http://schemas.openxmlformats.org/officeDocument/2006/relationships/font" Target="fonts/font13.fntdata"/><Relationship Id="rId16" Type="http://schemas.openxmlformats.org/officeDocument/2006/relationships/slide" Target="slides/slide14.xml"/><Relationship Id="rId221" Type="http://schemas.openxmlformats.org/officeDocument/2006/relationships/font" Target="fonts/font34.fntdata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font" Target="fonts/font24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10.fntdata"/><Relationship Id="rId201" Type="http://schemas.openxmlformats.org/officeDocument/2006/relationships/font" Target="fonts/font14.fntdata"/><Relationship Id="rId222" Type="http://schemas.openxmlformats.org/officeDocument/2006/relationships/commentAuthors" Target="commentAuthor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25.fntdata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11.fntdata"/><Relationship Id="rId202" Type="http://schemas.openxmlformats.org/officeDocument/2006/relationships/font" Target="fonts/font15.fntdata"/><Relationship Id="rId223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font" Target="fonts/font1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font" Target="fonts/font12.fntdata"/><Relationship Id="rId203" Type="http://schemas.openxmlformats.org/officeDocument/2006/relationships/font" Target="fonts/font16.fntdata"/><Relationship Id="rId19" Type="http://schemas.openxmlformats.org/officeDocument/2006/relationships/slide" Target="slides/slide17.xml"/><Relationship Id="rId224" Type="http://schemas.openxmlformats.org/officeDocument/2006/relationships/viewProps" Target="view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7CD12-74AA-4B10-82F7-C363A61BC2DC}" type="doc">
      <dgm:prSet loTypeId="urn:microsoft.com/office/officeart/2005/8/layout/cycle5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pt-BR"/>
        </a:p>
      </dgm:t>
    </dgm:pt>
    <dgm:pt modelId="{DCC6FE32-6B16-43B2-9B0F-69BDBBC3C00C}">
      <dgm:prSet phldrT="[Texto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pt-BR" dirty="0"/>
            <a:t>Problema</a:t>
          </a:r>
        </a:p>
      </dgm:t>
    </dgm:pt>
    <dgm:pt modelId="{304C67C2-A058-41B7-86CF-08515540B857}" type="parTrans" cxnId="{2776237A-0CAC-403D-A185-9D16ECD507E2}">
      <dgm:prSet/>
      <dgm:spPr/>
      <dgm:t>
        <a:bodyPr/>
        <a:lstStyle/>
        <a:p>
          <a:endParaRPr lang="pt-BR"/>
        </a:p>
      </dgm:t>
    </dgm:pt>
    <dgm:pt modelId="{8115045F-E5F1-4039-A910-E2C3F0FCDD4A}" type="sibTrans" cxnId="{2776237A-0CAC-403D-A185-9D16ECD507E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056E21B-9734-48C4-A688-AA0EB858BCD6}">
      <dgm:prSet phldrT="[Texto]"/>
      <dgm:spPr>
        <a:solidFill>
          <a:srgbClr val="003C78"/>
        </a:solidFill>
      </dgm:spPr>
      <dgm:t>
        <a:bodyPr/>
        <a:lstStyle/>
        <a:p>
          <a:r>
            <a:rPr lang="pt-BR" dirty="0"/>
            <a:t>Plano</a:t>
          </a:r>
        </a:p>
      </dgm:t>
    </dgm:pt>
    <dgm:pt modelId="{70FB745D-ADA1-4B14-8B2D-6E77591D53E5}" type="parTrans" cxnId="{9582F9AC-7E34-45F7-902A-C65E022368A6}">
      <dgm:prSet/>
      <dgm:spPr/>
      <dgm:t>
        <a:bodyPr/>
        <a:lstStyle/>
        <a:p>
          <a:endParaRPr lang="pt-BR"/>
        </a:p>
      </dgm:t>
    </dgm:pt>
    <dgm:pt modelId="{DD3AF6A8-6B32-4E46-8230-20CABC4094C4}" type="sibTrans" cxnId="{9582F9AC-7E34-45F7-902A-C65E022368A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9668013-C964-4EE7-BB89-4A66D7A7D852}">
      <dgm:prSet phldrT="[Texto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 dirty="0"/>
            <a:t>Dados</a:t>
          </a:r>
        </a:p>
      </dgm:t>
    </dgm:pt>
    <dgm:pt modelId="{3B918253-3146-48BF-B473-46276C0AA3F7}" type="parTrans" cxnId="{2C4C96DA-5CD5-40EA-BFFB-B1CBC1135226}">
      <dgm:prSet/>
      <dgm:spPr/>
      <dgm:t>
        <a:bodyPr/>
        <a:lstStyle/>
        <a:p>
          <a:endParaRPr lang="pt-BR"/>
        </a:p>
      </dgm:t>
    </dgm:pt>
    <dgm:pt modelId="{C4177FC0-EDB7-43AE-8A7D-BD56801C7FBB}" type="sibTrans" cxnId="{2C4C96DA-5CD5-40EA-BFFB-B1CBC113522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126D52F9-8A32-4A16-9EFF-24B35A0392E6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 dirty="0"/>
            <a:t>Análise</a:t>
          </a:r>
        </a:p>
      </dgm:t>
    </dgm:pt>
    <dgm:pt modelId="{5960F7F4-96DA-403A-8487-BC86DA5A1A82}" type="parTrans" cxnId="{EACAE734-C973-470E-AB84-595E561DB782}">
      <dgm:prSet/>
      <dgm:spPr/>
      <dgm:t>
        <a:bodyPr/>
        <a:lstStyle/>
        <a:p>
          <a:endParaRPr lang="pt-BR"/>
        </a:p>
      </dgm:t>
    </dgm:pt>
    <dgm:pt modelId="{FF0A1F83-7868-4AAB-BD3E-76B94456AADC}" type="sibTrans" cxnId="{EACAE734-C973-470E-AB84-595E561DB78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DC7588B2-0A37-4B89-A162-DCB56B7AC0EB}">
      <dgm:prSet phldrT="[Tex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 dirty="0"/>
            <a:t>Conclusão</a:t>
          </a:r>
        </a:p>
      </dgm:t>
    </dgm:pt>
    <dgm:pt modelId="{22640CA3-3952-4975-91CA-0B3F3FD86BF7}" type="parTrans" cxnId="{DCB519C1-1932-4700-A261-672B49F36623}">
      <dgm:prSet/>
      <dgm:spPr/>
      <dgm:t>
        <a:bodyPr/>
        <a:lstStyle/>
        <a:p>
          <a:endParaRPr lang="pt-BR"/>
        </a:p>
      </dgm:t>
    </dgm:pt>
    <dgm:pt modelId="{59D1C1A9-F1AD-4907-8D9F-EB1AB5D7FED4}" type="sibTrans" cxnId="{DCB519C1-1932-4700-A261-672B49F36623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920709FF-2920-4DE9-B2EC-13537F92C0BA}" type="pres">
      <dgm:prSet presAssocID="{21E7CD12-74AA-4B10-82F7-C363A61BC2DC}" presName="cycle" presStyleCnt="0">
        <dgm:presLayoutVars>
          <dgm:dir/>
          <dgm:resizeHandles val="exact"/>
        </dgm:presLayoutVars>
      </dgm:prSet>
      <dgm:spPr/>
    </dgm:pt>
    <dgm:pt modelId="{DD6DB454-BEF6-4ABE-8699-EB52AEA4B423}" type="pres">
      <dgm:prSet presAssocID="{DCC6FE32-6B16-43B2-9B0F-69BDBBC3C00C}" presName="node" presStyleLbl="node1" presStyleIdx="0" presStyleCnt="5" custRadScaleRad="94439" custRadScaleInc="1082">
        <dgm:presLayoutVars>
          <dgm:bulletEnabled val="1"/>
        </dgm:presLayoutVars>
      </dgm:prSet>
      <dgm:spPr/>
    </dgm:pt>
    <dgm:pt modelId="{5F91793C-60A9-477E-BB73-209E72B55464}" type="pres">
      <dgm:prSet presAssocID="{DCC6FE32-6B16-43B2-9B0F-69BDBBC3C00C}" presName="spNode" presStyleCnt="0"/>
      <dgm:spPr/>
    </dgm:pt>
    <dgm:pt modelId="{9D95D20E-DDD0-4180-8279-69633A5E8688}" type="pres">
      <dgm:prSet presAssocID="{8115045F-E5F1-4039-A910-E2C3F0FCDD4A}" presName="sibTrans" presStyleLbl="sibTrans1D1" presStyleIdx="0" presStyleCnt="5"/>
      <dgm:spPr/>
    </dgm:pt>
    <dgm:pt modelId="{30181403-744A-4FBB-B896-2E2811FB95BA}" type="pres">
      <dgm:prSet presAssocID="{0056E21B-9734-48C4-A688-AA0EB858BCD6}" presName="node" presStyleLbl="node1" presStyleIdx="1" presStyleCnt="5">
        <dgm:presLayoutVars>
          <dgm:bulletEnabled val="1"/>
        </dgm:presLayoutVars>
      </dgm:prSet>
      <dgm:spPr/>
    </dgm:pt>
    <dgm:pt modelId="{859912D5-8B16-4842-8627-5DB1031B5CFA}" type="pres">
      <dgm:prSet presAssocID="{0056E21B-9734-48C4-A688-AA0EB858BCD6}" presName="spNode" presStyleCnt="0"/>
      <dgm:spPr/>
    </dgm:pt>
    <dgm:pt modelId="{12B62E58-B914-44B7-98CC-CD48FFDB708D}" type="pres">
      <dgm:prSet presAssocID="{DD3AF6A8-6B32-4E46-8230-20CABC4094C4}" presName="sibTrans" presStyleLbl="sibTrans1D1" presStyleIdx="1" presStyleCnt="5"/>
      <dgm:spPr/>
    </dgm:pt>
    <dgm:pt modelId="{DEFA0AF7-C58D-4BC4-948A-D2A6EE944937}" type="pres">
      <dgm:prSet presAssocID="{09668013-C964-4EE7-BB89-4A66D7A7D852}" presName="node" presStyleLbl="node1" presStyleIdx="2" presStyleCnt="5" custRadScaleRad="93217" custRadScaleInc="-13943">
        <dgm:presLayoutVars>
          <dgm:bulletEnabled val="1"/>
        </dgm:presLayoutVars>
      </dgm:prSet>
      <dgm:spPr/>
    </dgm:pt>
    <dgm:pt modelId="{FC19482C-597D-4B8D-96A6-CE816419974C}" type="pres">
      <dgm:prSet presAssocID="{09668013-C964-4EE7-BB89-4A66D7A7D852}" presName="spNode" presStyleCnt="0"/>
      <dgm:spPr/>
    </dgm:pt>
    <dgm:pt modelId="{8042AB24-0D30-4F94-A7F6-B8D8580018AA}" type="pres">
      <dgm:prSet presAssocID="{C4177FC0-EDB7-43AE-8A7D-BD56801C7FBB}" presName="sibTrans" presStyleLbl="sibTrans1D1" presStyleIdx="2" presStyleCnt="5"/>
      <dgm:spPr/>
    </dgm:pt>
    <dgm:pt modelId="{C5A07D76-8A40-455C-81C2-7B22D978724D}" type="pres">
      <dgm:prSet presAssocID="{126D52F9-8A32-4A16-9EFF-24B35A0392E6}" presName="node" presStyleLbl="node1" presStyleIdx="3" presStyleCnt="5" custRadScaleRad="90530" custRadScaleInc="-257">
        <dgm:presLayoutVars>
          <dgm:bulletEnabled val="1"/>
        </dgm:presLayoutVars>
      </dgm:prSet>
      <dgm:spPr/>
    </dgm:pt>
    <dgm:pt modelId="{23BCFC65-BD35-426C-A745-6DDF06FB3250}" type="pres">
      <dgm:prSet presAssocID="{126D52F9-8A32-4A16-9EFF-24B35A0392E6}" presName="spNode" presStyleCnt="0"/>
      <dgm:spPr/>
    </dgm:pt>
    <dgm:pt modelId="{9239255D-AD3E-4C83-888E-8DBDF9625C6B}" type="pres">
      <dgm:prSet presAssocID="{FF0A1F83-7868-4AAB-BD3E-76B94456AADC}" presName="sibTrans" presStyleLbl="sibTrans1D1" presStyleIdx="3" presStyleCnt="5"/>
      <dgm:spPr/>
    </dgm:pt>
    <dgm:pt modelId="{0EBBCA59-C0B1-45B3-9DCD-A04E35D90D12}" type="pres">
      <dgm:prSet presAssocID="{DC7588B2-0A37-4B89-A162-DCB56B7AC0EB}" presName="node" presStyleLbl="node1" presStyleIdx="4" presStyleCnt="5">
        <dgm:presLayoutVars>
          <dgm:bulletEnabled val="1"/>
        </dgm:presLayoutVars>
      </dgm:prSet>
      <dgm:spPr/>
    </dgm:pt>
    <dgm:pt modelId="{D8B43D13-61C2-4454-B748-AE53FAAD53C8}" type="pres">
      <dgm:prSet presAssocID="{DC7588B2-0A37-4B89-A162-DCB56B7AC0EB}" presName="spNode" presStyleCnt="0"/>
      <dgm:spPr/>
    </dgm:pt>
    <dgm:pt modelId="{BC2FC617-0573-433D-B77B-47F73B133DA8}" type="pres">
      <dgm:prSet presAssocID="{59D1C1A9-F1AD-4907-8D9F-EB1AB5D7FED4}" presName="sibTrans" presStyleLbl="sibTrans1D1" presStyleIdx="4" presStyleCnt="5"/>
      <dgm:spPr/>
    </dgm:pt>
  </dgm:ptLst>
  <dgm:cxnLst>
    <dgm:cxn modelId="{EACAE734-C973-470E-AB84-595E561DB782}" srcId="{21E7CD12-74AA-4B10-82F7-C363A61BC2DC}" destId="{126D52F9-8A32-4A16-9EFF-24B35A0392E6}" srcOrd="3" destOrd="0" parTransId="{5960F7F4-96DA-403A-8487-BC86DA5A1A82}" sibTransId="{FF0A1F83-7868-4AAB-BD3E-76B94456AADC}"/>
    <dgm:cxn modelId="{13FA5840-E0B6-44C4-94BF-97784B34052F}" type="presOf" srcId="{DD3AF6A8-6B32-4E46-8230-20CABC4094C4}" destId="{12B62E58-B914-44B7-98CC-CD48FFDB708D}" srcOrd="0" destOrd="0" presId="urn:microsoft.com/office/officeart/2005/8/layout/cycle5"/>
    <dgm:cxn modelId="{B88F4B60-C582-46D9-8E03-BF0284F9D4FB}" type="presOf" srcId="{DC7588B2-0A37-4B89-A162-DCB56B7AC0EB}" destId="{0EBBCA59-C0B1-45B3-9DCD-A04E35D90D12}" srcOrd="0" destOrd="0" presId="urn:microsoft.com/office/officeart/2005/8/layout/cycle5"/>
    <dgm:cxn modelId="{2957F46A-C916-41EA-960A-29EE55F016C9}" type="presOf" srcId="{C4177FC0-EDB7-43AE-8A7D-BD56801C7FBB}" destId="{8042AB24-0D30-4F94-A7F6-B8D8580018AA}" srcOrd="0" destOrd="0" presId="urn:microsoft.com/office/officeart/2005/8/layout/cycle5"/>
    <dgm:cxn modelId="{8D39AD4C-0700-413A-B807-940613C06B56}" type="presOf" srcId="{21E7CD12-74AA-4B10-82F7-C363A61BC2DC}" destId="{920709FF-2920-4DE9-B2EC-13537F92C0BA}" srcOrd="0" destOrd="0" presId="urn:microsoft.com/office/officeart/2005/8/layout/cycle5"/>
    <dgm:cxn modelId="{33058272-7176-47C8-89D4-63E5F6273E2B}" type="presOf" srcId="{126D52F9-8A32-4A16-9EFF-24B35A0392E6}" destId="{C5A07D76-8A40-455C-81C2-7B22D978724D}" srcOrd="0" destOrd="0" presId="urn:microsoft.com/office/officeart/2005/8/layout/cycle5"/>
    <dgm:cxn modelId="{2776237A-0CAC-403D-A185-9D16ECD507E2}" srcId="{21E7CD12-74AA-4B10-82F7-C363A61BC2DC}" destId="{DCC6FE32-6B16-43B2-9B0F-69BDBBC3C00C}" srcOrd="0" destOrd="0" parTransId="{304C67C2-A058-41B7-86CF-08515540B857}" sibTransId="{8115045F-E5F1-4039-A910-E2C3F0FCDD4A}"/>
    <dgm:cxn modelId="{7AE5E095-A198-45B7-91FA-1624A1DA571F}" type="presOf" srcId="{8115045F-E5F1-4039-A910-E2C3F0FCDD4A}" destId="{9D95D20E-DDD0-4180-8279-69633A5E8688}" srcOrd="0" destOrd="0" presId="urn:microsoft.com/office/officeart/2005/8/layout/cycle5"/>
    <dgm:cxn modelId="{9582F9AC-7E34-45F7-902A-C65E022368A6}" srcId="{21E7CD12-74AA-4B10-82F7-C363A61BC2DC}" destId="{0056E21B-9734-48C4-A688-AA0EB858BCD6}" srcOrd="1" destOrd="0" parTransId="{70FB745D-ADA1-4B14-8B2D-6E77591D53E5}" sibTransId="{DD3AF6A8-6B32-4E46-8230-20CABC4094C4}"/>
    <dgm:cxn modelId="{DE6D5BB5-262A-49EA-87E5-50BEBD67FC81}" type="presOf" srcId="{FF0A1F83-7868-4AAB-BD3E-76B94456AADC}" destId="{9239255D-AD3E-4C83-888E-8DBDF9625C6B}" srcOrd="0" destOrd="0" presId="urn:microsoft.com/office/officeart/2005/8/layout/cycle5"/>
    <dgm:cxn modelId="{61EDA4BA-04BC-4EC0-B9A2-3F6B5D6286F5}" type="presOf" srcId="{09668013-C964-4EE7-BB89-4A66D7A7D852}" destId="{DEFA0AF7-C58D-4BC4-948A-D2A6EE944937}" srcOrd="0" destOrd="0" presId="urn:microsoft.com/office/officeart/2005/8/layout/cycle5"/>
    <dgm:cxn modelId="{C1AABBBC-7266-42A6-9FF8-52DFEC5B630A}" type="presOf" srcId="{59D1C1A9-F1AD-4907-8D9F-EB1AB5D7FED4}" destId="{BC2FC617-0573-433D-B77B-47F73B133DA8}" srcOrd="0" destOrd="0" presId="urn:microsoft.com/office/officeart/2005/8/layout/cycle5"/>
    <dgm:cxn modelId="{E18FC0BF-B57C-47A8-8E78-8B6D733D19C5}" type="presOf" srcId="{0056E21B-9734-48C4-A688-AA0EB858BCD6}" destId="{30181403-744A-4FBB-B896-2E2811FB95BA}" srcOrd="0" destOrd="0" presId="urn:microsoft.com/office/officeart/2005/8/layout/cycle5"/>
    <dgm:cxn modelId="{DCB519C1-1932-4700-A261-672B49F36623}" srcId="{21E7CD12-74AA-4B10-82F7-C363A61BC2DC}" destId="{DC7588B2-0A37-4B89-A162-DCB56B7AC0EB}" srcOrd="4" destOrd="0" parTransId="{22640CA3-3952-4975-91CA-0B3F3FD86BF7}" sibTransId="{59D1C1A9-F1AD-4907-8D9F-EB1AB5D7FED4}"/>
    <dgm:cxn modelId="{AADD99C4-23B2-4E98-B12F-D41479549C3B}" type="presOf" srcId="{DCC6FE32-6B16-43B2-9B0F-69BDBBC3C00C}" destId="{DD6DB454-BEF6-4ABE-8699-EB52AEA4B423}" srcOrd="0" destOrd="0" presId="urn:microsoft.com/office/officeart/2005/8/layout/cycle5"/>
    <dgm:cxn modelId="{2C4C96DA-5CD5-40EA-BFFB-B1CBC1135226}" srcId="{21E7CD12-74AA-4B10-82F7-C363A61BC2DC}" destId="{09668013-C964-4EE7-BB89-4A66D7A7D852}" srcOrd="2" destOrd="0" parTransId="{3B918253-3146-48BF-B473-46276C0AA3F7}" sibTransId="{C4177FC0-EDB7-43AE-8A7D-BD56801C7FBB}"/>
    <dgm:cxn modelId="{B1766957-89F4-4A37-9D09-3E456BAD9E8E}" type="presParOf" srcId="{920709FF-2920-4DE9-B2EC-13537F92C0BA}" destId="{DD6DB454-BEF6-4ABE-8699-EB52AEA4B423}" srcOrd="0" destOrd="0" presId="urn:microsoft.com/office/officeart/2005/8/layout/cycle5"/>
    <dgm:cxn modelId="{7E790696-9529-44C9-99D4-C316E1DCA9C9}" type="presParOf" srcId="{920709FF-2920-4DE9-B2EC-13537F92C0BA}" destId="{5F91793C-60A9-477E-BB73-209E72B55464}" srcOrd="1" destOrd="0" presId="urn:microsoft.com/office/officeart/2005/8/layout/cycle5"/>
    <dgm:cxn modelId="{B1D70BA2-7ED5-4989-8027-B37F09586013}" type="presParOf" srcId="{920709FF-2920-4DE9-B2EC-13537F92C0BA}" destId="{9D95D20E-DDD0-4180-8279-69633A5E8688}" srcOrd="2" destOrd="0" presId="urn:microsoft.com/office/officeart/2005/8/layout/cycle5"/>
    <dgm:cxn modelId="{AA63DD03-59DF-408E-8776-166FF6FDF5AA}" type="presParOf" srcId="{920709FF-2920-4DE9-B2EC-13537F92C0BA}" destId="{30181403-744A-4FBB-B896-2E2811FB95BA}" srcOrd="3" destOrd="0" presId="urn:microsoft.com/office/officeart/2005/8/layout/cycle5"/>
    <dgm:cxn modelId="{CACBCA40-F5F3-4311-A6D7-28D624097C9F}" type="presParOf" srcId="{920709FF-2920-4DE9-B2EC-13537F92C0BA}" destId="{859912D5-8B16-4842-8627-5DB1031B5CFA}" srcOrd="4" destOrd="0" presId="urn:microsoft.com/office/officeart/2005/8/layout/cycle5"/>
    <dgm:cxn modelId="{84D08A6C-2737-44F1-BB21-FD87AC8A98F1}" type="presParOf" srcId="{920709FF-2920-4DE9-B2EC-13537F92C0BA}" destId="{12B62E58-B914-44B7-98CC-CD48FFDB708D}" srcOrd="5" destOrd="0" presId="urn:microsoft.com/office/officeart/2005/8/layout/cycle5"/>
    <dgm:cxn modelId="{8821022E-D2D1-4EEF-9368-17B67CBA725A}" type="presParOf" srcId="{920709FF-2920-4DE9-B2EC-13537F92C0BA}" destId="{DEFA0AF7-C58D-4BC4-948A-D2A6EE944937}" srcOrd="6" destOrd="0" presId="urn:microsoft.com/office/officeart/2005/8/layout/cycle5"/>
    <dgm:cxn modelId="{846CCA5A-6DC0-43A3-969C-C5744A4BD902}" type="presParOf" srcId="{920709FF-2920-4DE9-B2EC-13537F92C0BA}" destId="{FC19482C-597D-4B8D-96A6-CE816419974C}" srcOrd="7" destOrd="0" presId="urn:microsoft.com/office/officeart/2005/8/layout/cycle5"/>
    <dgm:cxn modelId="{A0B468E2-16F3-4FF4-9539-017D5DD9F1D7}" type="presParOf" srcId="{920709FF-2920-4DE9-B2EC-13537F92C0BA}" destId="{8042AB24-0D30-4F94-A7F6-B8D8580018AA}" srcOrd="8" destOrd="0" presId="urn:microsoft.com/office/officeart/2005/8/layout/cycle5"/>
    <dgm:cxn modelId="{78FE81B8-8D13-4C47-9EE7-C6B661D1F055}" type="presParOf" srcId="{920709FF-2920-4DE9-B2EC-13537F92C0BA}" destId="{C5A07D76-8A40-455C-81C2-7B22D978724D}" srcOrd="9" destOrd="0" presId="urn:microsoft.com/office/officeart/2005/8/layout/cycle5"/>
    <dgm:cxn modelId="{15D88EE5-4CB4-492F-BB1B-5267F1B94094}" type="presParOf" srcId="{920709FF-2920-4DE9-B2EC-13537F92C0BA}" destId="{23BCFC65-BD35-426C-A745-6DDF06FB3250}" srcOrd="10" destOrd="0" presId="urn:microsoft.com/office/officeart/2005/8/layout/cycle5"/>
    <dgm:cxn modelId="{1E022F42-A0B6-4F90-A933-79CBDC9E9132}" type="presParOf" srcId="{920709FF-2920-4DE9-B2EC-13537F92C0BA}" destId="{9239255D-AD3E-4C83-888E-8DBDF9625C6B}" srcOrd="11" destOrd="0" presId="urn:microsoft.com/office/officeart/2005/8/layout/cycle5"/>
    <dgm:cxn modelId="{2EB0624A-133C-4DCF-9E2D-D0DB7C768B3A}" type="presParOf" srcId="{920709FF-2920-4DE9-B2EC-13537F92C0BA}" destId="{0EBBCA59-C0B1-45B3-9DCD-A04E35D90D12}" srcOrd="12" destOrd="0" presId="urn:microsoft.com/office/officeart/2005/8/layout/cycle5"/>
    <dgm:cxn modelId="{DF1C5DDB-BEFD-41CA-9D20-9F7EFF1989A1}" type="presParOf" srcId="{920709FF-2920-4DE9-B2EC-13537F92C0BA}" destId="{D8B43D13-61C2-4454-B748-AE53FAAD53C8}" srcOrd="13" destOrd="0" presId="urn:microsoft.com/office/officeart/2005/8/layout/cycle5"/>
    <dgm:cxn modelId="{1686F877-D588-42E1-8AC8-381A275FE22D}" type="presParOf" srcId="{920709FF-2920-4DE9-B2EC-13537F92C0BA}" destId="{BC2FC617-0573-433D-B77B-47F73B133DA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DB454-BEF6-4ABE-8699-EB52AEA4B423}">
      <dsp:nvSpPr>
        <dsp:cNvPr id="0" name=""/>
        <dsp:cNvSpPr/>
      </dsp:nvSpPr>
      <dsp:spPr>
        <a:xfrm>
          <a:off x="4238576" y="194478"/>
          <a:ext cx="2671049" cy="1736182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Problema</a:t>
          </a:r>
        </a:p>
      </dsp:txBody>
      <dsp:txXfrm>
        <a:off x="4323329" y="279231"/>
        <a:ext cx="2501543" cy="1566676"/>
      </dsp:txXfrm>
    </dsp:sp>
    <dsp:sp modelId="{9D95D20E-DDD0-4180-8279-69633A5E8688}">
      <dsp:nvSpPr>
        <dsp:cNvPr id="0" name=""/>
        <dsp:cNvSpPr/>
      </dsp:nvSpPr>
      <dsp:spPr>
        <a:xfrm>
          <a:off x="2314893" y="1165774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4937196" y="326523"/>
              </a:moveTo>
              <a:arcTo wR="3468108" hR="3468108" stAng="17703722" swAng="112135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81403-744A-4FBB-B896-2E2811FB95BA}">
      <dsp:nvSpPr>
        <dsp:cNvPr id="0" name=""/>
        <dsp:cNvSpPr/>
      </dsp:nvSpPr>
      <dsp:spPr>
        <a:xfrm>
          <a:off x="7522099" y="2397987"/>
          <a:ext cx="2671049" cy="1736182"/>
        </a:xfrm>
        <a:prstGeom prst="roundRect">
          <a:avLst/>
        </a:prstGeom>
        <a:solidFill>
          <a:srgbClr val="003C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Plano</a:t>
          </a:r>
        </a:p>
      </dsp:txBody>
      <dsp:txXfrm>
        <a:off x="7606852" y="2482740"/>
        <a:ext cx="2501543" cy="1566676"/>
      </dsp:txXfrm>
    </dsp:sp>
    <dsp:sp modelId="{12B62E58-B914-44B7-98CC-CD48FFDB708D}">
      <dsp:nvSpPr>
        <dsp:cNvPr id="0" name=""/>
        <dsp:cNvSpPr/>
      </dsp:nvSpPr>
      <dsp:spPr>
        <a:xfrm>
          <a:off x="2092491" y="440779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6881592" y="4081214"/>
              </a:moveTo>
              <a:arcTo wR="3468108" hR="3468108" stAng="610949" swAng="1189052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A0AF7-C58D-4BC4-948A-D2A6EE944937}">
      <dsp:nvSpPr>
        <dsp:cNvPr id="0" name=""/>
        <dsp:cNvSpPr/>
      </dsp:nvSpPr>
      <dsp:spPr>
        <a:xfrm>
          <a:off x="6273389" y="5969757"/>
          <a:ext cx="2671049" cy="1736182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Dados</a:t>
          </a:r>
        </a:p>
      </dsp:txBody>
      <dsp:txXfrm>
        <a:off x="6358142" y="6054510"/>
        <a:ext cx="2501543" cy="1566676"/>
      </dsp:txXfrm>
    </dsp:sp>
    <dsp:sp modelId="{8042AB24-0D30-4F94-A7F6-B8D8580018AA}">
      <dsp:nvSpPr>
        <dsp:cNvPr id="0" name=""/>
        <dsp:cNvSpPr/>
      </dsp:nvSpPr>
      <dsp:spPr>
        <a:xfrm>
          <a:off x="2346981" y="584985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3683105" y="6929546"/>
              </a:moveTo>
              <a:arcTo wR="3468108" hR="3468108" stAng="5186749" swAng="733471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07D76-8A40-455C-81C2-7B22D978724D}">
      <dsp:nvSpPr>
        <dsp:cNvPr id="0" name=""/>
        <dsp:cNvSpPr/>
      </dsp:nvSpPr>
      <dsp:spPr>
        <a:xfrm>
          <a:off x="2381011" y="6011729"/>
          <a:ext cx="2671049" cy="1736182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Análise</a:t>
          </a:r>
        </a:p>
      </dsp:txBody>
      <dsp:txXfrm>
        <a:off x="2465764" y="6096482"/>
        <a:ext cx="2501543" cy="1566676"/>
      </dsp:txXfrm>
    </dsp:sp>
    <dsp:sp modelId="{9239255D-AD3E-4C83-888E-8DBDF9625C6B}">
      <dsp:nvSpPr>
        <dsp:cNvPr id="0" name=""/>
        <dsp:cNvSpPr/>
      </dsp:nvSpPr>
      <dsp:spPr>
        <a:xfrm>
          <a:off x="2077502" y="297602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579828" y="5387903"/>
              </a:moveTo>
              <a:arcTo wR="3468108" hR="3468108" stAng="8783318" swAng="1245693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BCA59-C0B1-45B3-9DCD-A04E35D90D12}">
      <dsp:nvSpPr>
        <dsp:cNvPr id="0" name=""/>
        <dsp:cNvSpPr/>
      </dsp:nvSpPr>
      <dsp:spPr>
        <a:xfrm>
          <a:off x="925365" y="2397987"/>
          <a:ext cx="2671049" cy="173618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 dirty="0"/>
            <a:t>Conclusão</a:t>
          </a:r>
        </a:p>
      </dsp:txBody>
      <dsp:txXfrm>
        <a:off x="1010118" y="2482740"/>
        <a:ext cx="2501543" cy="1566676"/>
      </dsp:txXfrm>
    </dsp:sp>
    <dsp:sp modelId="{BC2FC617-0573-433D-B77B-47F73B133DA8}">
      <dsp:nvSpPr>
        <dsp:cNvPr id="0" name=""/>
        <dsp:cNvSpPr/>
      </dsp:nvSpPr>
      <dsp:spPr>
        <a:xfrm>
          <a:off x="1871164" y="1161307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1070213" y="962539"/>
              </a:moveTo>
              <a:arcTo wR="3468108" hR="3468108" stAng="13575477" swAng="114159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C260B-88BC-45B1-856E-7EC91B966D21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B72CC-71C1-4557-B94B-0BC9A78C5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5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9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66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2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74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3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4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6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5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1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8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894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22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4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Esses</a:t>
            </a:r>
            <a:r>
              <a:rPr lang="pt-BR" baseline="0" dirty="0"/>
              <a:t> conceitos tem um pouco de origem na </a:t>
            </a:r>
            <a:r>
              <a:rPr lang="pt-BR" baseline="0" dirty="0" err="1"/>
              <a:t>Algebra</a:t>
            </a:r>
            <a:r>
              <a:rPr lang="pt-BR" baseline="0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Um vetor</a:t>
            </a:r>
            <a:r>
              <a:rPr lang="pt-BR" baseline="0" dirty="0"/>
              <a:t> é como se fosse uma linha de dados nossa, ou uma coluna. Para o R, não importa o que é, desde que tenha o mesmo tipo de dado dentro (contínuo, discreto ou </a:t>
            </a:r>
            <a:r>
              <a:rPr lang="pt-BR" baseline="0" dirty="0" err="1"/>
              <a:t>string</a:t>
            </a:r>
            <a:r>
              <a:rPr lang="pt-BR" baseline="0" dirty="0"/>
              <a:t>).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 dirty="0"/>
              <a:t>Já a matriz, é muito parecida com nosso banco de dados, só que todos os elementos tem que ter o mesmo MODO também, tal como no vetor. Então é como se fosse vários vetores juntos, sendo que eu aviso o que é linha e o que é coluna.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 dirty="0"/>
              <a:t>Um </a:t>
            </a:r>
            <a:r>
              <a:rPr lang="pt-BR" baseline="0" dirty="0" err="1"/>
              <a:t>array</a:t>
            </a:r>
            <a:r>
              <a:rPr lang="pt-BR" baseline="0" dirty="0"/>
              <a:t> é um conjunto de matrizes, 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9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43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0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73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Dataframe</a:t>
            </a:r>
            <a:r>
              <a:rPr lang="pt-BR" baseline="0" dirty="0"/>
              <a:t> é o nosso banco de dados. Ele é diferente de uma matriz PQ pode conter </a:t>
            </a:r>
            <a:r>
              <a:rPr lang="pt-BR" baseline="0" dirty="0" err="1"/>
              <a:t>character</a:t>
            </a:r>
            <a:r>
              <a:rPr lang="pt-BR" baseline="0" dirty="0"/>
              <a:t> (variáveis nominais ou ordinais), </a:t>
            </a:r>
            <a:r>
              <a:rPr lang="pt-BR" baseline="0" dirty="0" err="1"/>
              <a:t>numeric</a:t>
            </a:r>
            <a:r>
              <a:rPr lang="pt-BR" baseline="0" dirty="0"/>
              <a:t> (escores).</a:t>
            </a:r>
            <a:endParaRPr lang="pt-BR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1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1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5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Neste minicurso serão abordados conceitos teóricos e práticos sobre como explorar evidências de validade de instrumentos utilizando práticas em linguagem R no R Studio. O uso de linguagens e programas estatísticos open-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tem sido uma constante demanda para profissionais que trabalham com pesquisa, inovação e desenvolvimento de soluções. O uso dessas linguagens auxilia no compartilhamento de conhecimentos e na replicabilidade de estudos, contribuindo para aspectos de acessibilidade, transparência e boas práticas na comunidade acadêmica. Portanto, este minicurso se iniciará com uma introdução sobre R e 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RStudio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e funções básicas para manipulação de dados. Em seguida serão apresentadas estratégias de análises, com funções e pacotes open-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para a realização de procedimentos de limpeza e checagem da integridade dos dados, exploração de evidências de validade e verificação de índices de precisão dos escores. O </a:t>
            </a:r>
            <a:r>
              <a:rPr lang="pt-BR" b="0" i="0" dirty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mini-curso</a:t>
            </a:r>
            <a:r>
              <a:rPr lang="pt-BR" b="0" i="0" dirty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contará com uma discussão sobre boas práticas para a elaboração de scripts, com possibilidades de visualização dos dados por meio de gráficos e tabelas, e com exemplos práticos sobre como pacotes e funções são usados em análises estatísticas e psicométricas na área da psicologia e da educação.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72CC-71C1-4557-B94B-0BC9A78C5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19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918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50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14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43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 dirty="0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17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 dirty="0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56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 dirty="0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544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 dirty="0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790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 dirty="0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28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9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375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1362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Alfabetização</a:t>
            </a:r>
            <a:r>
              <a:rPr lang="pt-BR" baseline="0" dirty="0"/>
              <a:t> dos dados: a habilidade de realizar </a:t>
            </a:r>
            <a:r>
              <a:rPr lang="pt-BR" baseline="0" dirty="0" err="1"/>
              <a:t>análsies</a:t>
            </a:r>
            <a:r>
              <a:rPr lang="pt-BR" baseline="0" dirty="0"/>
              <a:t> estatísticas sobre problemas do mundo real e compreender e criticar quaisquer conclusões tiradas por outros com base em estatísticas.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9656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582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9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907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r>
              <a:rPr lang="en-GB" dirty="0"/>
              <a:t>Wickham: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Like families, tidy datasets are all alike but every messy dataset is messy in its own way. 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66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027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FF76-F99A-4DB2-8F0A-258D3B6F676C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649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comparação entre as duas matrizes resulta</a:t>
            </a:r>
            <a:r>
              <a:rPr lang="pt-BR" baseline="0" dirty="0"/>
              <a:t> no </a:t>
            </a:r>
            <a:r>
              <a:rPr lang="pt-BR" baseline="0" dirty="0" err="1"/>
              <a:t>fit</a:t>
            </a:r>
            <a:r>
              <a:rPr lang="pt-BR" baseline="0" dirty="0"/>
              <a:t> do modelo. Assim, objetiva-se que o modelo reproduzido seja o mais parecido possível com os </a:t>
            </a:r>
            <a:r>
              <a:rPr lang="pt-BR" i="1" baseline="0" dirty="0"/>
              <a:t>pedaços de informações </a:t>
            </a:r>
            <a:r>
              <a:rPr lang="pt-BR" i="0" baseline="0" dirty="0"/>
              <a:t>observados que temos. Dessa forma, sabemos o quão distante o nosso modelo está ou não dos nossos dados empíricos. Isso resulta em uma matriz residual, em que espera-se que a média dos resíduos seja por volta de 0.05 (ou menor)</a:t>
            </a:r>
          </a:p>
          <a:p>
            <a:endParaRPr lang="pt-BR" i="0" baseline="0" dirty="0"/>
          </a:p>
          <a:p>
            <a:r>
              <a:rPr lang="pt-BR" i="0" baseline="0" dirty="0"/>
              <a:t>Entre outros índices de adequação: CFI, RMSEA, SRMR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4771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156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98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8180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2471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184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201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known that under the null hypothesis, we can calculate a t-statistic that will follow a t-distribution with n1 + n2 - 2 degrees of freedom. There is also a widely used modification of the t-test, known as Welch's t-test that adjusts the number of degrees of freedom when the variances are thought not to be equal to each other</a:t>
            </a:r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664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47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60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639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431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61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43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466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780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3432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1653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9202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509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6635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00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06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55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304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regressão pode</a:t>
            </a:r>
            <a:r>
              <a:rPr lang="pt-BR" baseline="0" dirty="0"/>
              <a:t> indicar causa-efeito?</a:t>
            </a:r>
          </a:p>
          <a:p>
            <a:r>
              <a:rPr lang="pt-BR" baseline="0" dirty="0"/>
              <a:t>Perspectiva 1: Causas só podem ser causas DESDE QUE as condições sejam manipuladas pelos cientistas. Logo, APENAS condições que seres humanos manipulam podem ser vistas como causas</a:t>
            </a:r>
          </a:p>
          <a:p>
            <a:r>
              <a:rPr lang="pt-BR" baseline="0" dirty="0"/>
              <a:t>Perspectiva 2: Outras estruturas conjecturais também podem indicar causas, DESDE QUE a causa seja definida e mensurada independentemente dos seus efeitos E a mudança na variável de causa (</a:t>
            </a:r>
            <a:r>
              <a:rPr lang="pt-BR" baseline="0" dirty="0" err="1"/>
              <a:t>outcome</a:t>
            </a:r>
            <a:r>
              <a:rPr lang="pt-BR" baseline="0" dirty="0"/>
              <a:t>) não pode ocorrer depois do seu efeito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451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433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2953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832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982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2050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157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7614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479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Alfabetização</a:t>
            </a:r>
            <a:r>
              <a:rPr lang="pt-BR" baseline="0" dirty="0"/>
              <a:t> dos dados: a habilidade de realizar </a:t>
            </a:r>
            <a:r>
              <a:rPr lang="pt-BR" baseline="0" dirty="0" err="1"/>
              <a:t>análsies</a:t>
            </a:r>
            <a:r>
              <a:rPr lang="pt-BR" baseline="0" dirty="0"/>
              <a:t> estatísticas sobre problemas do mundo real e compreender e criticar quaisquer conclusões tiradas por outros com base em estatísticas.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1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1068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6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 dirty="0"/>
          </a:p>
          <a:p>
            <a:pPr algn="l"/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7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42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3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30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12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74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841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46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3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88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77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5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0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14600" y="5143500"/>
            <a:ext cx="125730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Barlow" panose="00000500000000000000" pitchFamily="2" charset="0"/>
              </a:rPr>
              <a:t>Rotinas de análise em R para investigações de propriedades psicométricas de instrumentos de medida</a:t>
            </a:r>
            <a:endParaRPr lang="en-US" sz="54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600" y="7886700"/>
            <a:ext cx="8001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 dirty="0">
                <a:solidFill>
                  <a:schemeClr val="bg1"/>
                </a:solidFill>
                <a:latin typeface="Inter"/>
              </a:rPr>
              <a:t>Ana Carla Crispim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 dirty="0">
                <a:solidFill>
                  <a:schemeClr val="bg1"/>
                </a:solidFill>
                <a:latin typeface="Inter"/>
              </a:rPr>
              <a:t>Monitor: Gustavo Henrique Martins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 dirty="0">
                <a:solidFill>
                  <a:schemeClr val="bg1"/>
                </a:solidFill>
                <a:latin typeface="Inter"/>
              </a:rPr>
              <a:t>eduLab21 | Instituto Ayrton Senna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6A57135-2B99-60CF-C8BE-7126BE532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056" y="0"/>
            <a:ext cx="3227056" cy="1992744"/>
          </a:xfrm>
          <a:prstGeom prst="rect">
            <a:avLst/>
          </a:pr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212B6B57-53AB-EA1C-13AB-7DBD2FFF4948}"/>
              </a:ext>
            </a:extLst>
          </p:cNvPr>
          <p:cNvSpPr/>
          <p:nvPr/>
        </p:nvSpPr>
        <p:spPr>
          <a:xfrm>
            <a:off x="1851212" y="4838700"/>
            <a:ext cx="0" cy="4110656"/>
          </a:xfrm>
          <a:prstGeom prst="line">
            <a:avLst/>
          </a:prstGeom>
          <a:ln w="285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 dirty="0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AAA5ED5-C7E3-3960-D1DD-38C7D17E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5031BA-E786-F637-831F-B9F7599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1613262"/>
            <a:ext cx="5595445" cy="59328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05D69FB-33E7-CCF9-09A8-B309BC22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6" y="2346610"/>
            <a:ext cx="8275260" cy="52943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89F1427-F758-1704-BFBD-AA6C257666DA}"/>
              </a:ext>
            </a:extLst>
          </p:cNvPr>
          <p:cNvSpPr txBox="1"/>
          <p:nvPr/>
        </p:nvSpPr>
        <p:spPr>
          <a:xfrm>
            <a:off x="1981200" y="28267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r ~0.90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4853745" y="3057538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r = 0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1114882" y="795749"/>
            <a:ext cx="8981406" cy="107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en-GB" sz="5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5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analisa</a:t>
            </a:r>
            <a:r>
              <a:rPr lang="en-GB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3249823" y="7410080"/>
            <a:ext cx="301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pacote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datasaurus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89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56" y="2463396"/>
            <a:ext cx="16565854" cy="120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2800" dirty="0" err="1">
                <a:latin typeface="Barlow" panose="00000500000000000000" pitchFamily="2" charset="0"/>
              </a:rPr>
              <a:t>policóricas</a:t>
            </a:r>
            <a:r>
              <a:rPr lang="pt-BR" sz="2800" dirty="0">
                <a:latin typeface="Barlow" panose="00000500000000000000" pitchFamily="2" charset="0"/>
              </a:rPr>
              <a:t> são mais apropriadas. Vamos olhar as diferenças?</a:t>
            </a:r>
          </a:p>
          <a:p>
            <a:pPr marL="0" indent="0">
              <a:buNone/>
            </a:pPr>
            <a:endParaRPr lang="en-GB" sz="2800" dirty="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62C384-B1FF-A8E3-C34A-21FB88A59E92}"/>
              </a:ext>
            </a:extLst>
          </p:cNvPr>
          <p:cNvSpPr txBox="1"/>
          <p:nvPr/>
        </p:nvSpPr>
        <p:spPr>
          <a:xfrm>
            <a:off x="2438400" y="3547679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Correlação de Pearson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5E7346-0844-8A70-EC4E-BF6EC383D61D}"/>
              </a:ext>
            </a:extLst>
          </p:cNvPr>
          <p:cNvSpPr txBox="1"/>
          <p:nvPr/>
        </p:nvSpPr>
        <p:spPr>
          <a:xfrm>
            <a:off x="10744200" y="3533957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Correlação </a:t>
            </a:r>
            <a:r>
              <a:rPr lang="pt-BR" sz="3200" b="1" dirty="0" err="1">
                <a:latin typeface="Barlow" panose="00000500000000000000" pitchFamily="2" charset="0"/>
              </a:rPr>
              <a:t>policórica</a:t>
            </a:r>
            <a:endParaRPr lang="pt-BR" sz="3200" b="1" dirty="0">
              <a:latin typeface="Barlow" panose="000005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A01931-8691-76AC-4EFE-2990D9F7F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/>
          <a:stretch/>
        </p:blipFill>
        <p:spPr>
          <a:xfrm>
            <a:off x="1600200" y="4229100"/>
            <a:ext cx="6870866" cy="59704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167" y="4141656"/>
            <a:ext cx="6870866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760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09900"/>
            <a:ext cx="7268893" cy="549954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3C78"/>
                </a:solidFill>
                <a:latin typeface="Barlow" panose="00000500000000000000" pitchFamily="2" charset="0"/>
              </a:rPr>
              <a:t>Dado que as correlações </a:t>
            </a:r>
            <a:r>
              <a:rPr lang="pt-BR" dirty="0" err="1">
                <a:solidFill>
                  <a:srgbClr val="003C78"/>
                </a:solidFill>
                <a:latin typeface="Barlow" panose="00000500000000000000" pitchFamily="2" charset="0"/>
              </a:rPr>
              <a:t>policóricas</a:t>
            </a:r>
            <a:r>
              <a:rPr lang="pt-BR" dirty="0">
                <a:solidFill>
                  <a:srgbClr val="003C78"/>
                </a:solidFill>
                <a:latin typeface="Barlow" panose="00000500000000000000" pitchFamily="2" charset="0"/>
              </a:rPr>
              <a:t> são por volta de +0,05 ou 0,1 maiores do que as correlações de Pearson, é interessante seguir com esse método para a EFA.</a:t>
            </a:r>
          </a:p>
          <a:p>
            <a:endParaRPr lang="pt-BR" dirty="0">
              <a:solidFill>
                <a:srgbClr val="003C78"/>
              </a:solidFill>
              <a:latin typeface="Barlow" panose="00000500000000000000" pitchFamily="2" charset="0"/>
            </a:endParaRPr>
          </a:p>
          <a:p>
            <a:r>
              <a:rPr lang="pt-BR" dirty="0">
                <a:solidFill>
                  <a:srgbClr val="003C78"/>
                </a:solidFill>
                <a:latin typeface="Barlow" panose="00000500000000000000" pitchFamily="2" charset="0"/>
              </a:rPr>
              <a:t>Como a matriz está ordenada, é possível ver onde existem alguns </a:t>
            </a:r>
            <a:r>
              <a:rPr lang="pt-BR" i="1" dirty="0">
                <a:solidFill>
                  <a:srgbClr val="003C78"/>
                </a:solidFill>
                <a:latin typeface="Barlow" panose="00000500000000000000" pitchFamily="2" charset="0"/>
              </a:rPr>
              <a:t>clusters</a:t>
            </a:r>
            <a:r>
              <a:rPr lang="pt-BR" dirty="0">
                <a:solidFill>
                  <a:srgbClr val="003C78"/>
                </a:solidFill>
                <a:latin typeface="Barlow" panose="00000500000000000000" pitchFamily="2" charset="0"/>
              </a:rPr>
              <a:t> de itens com maiores correlação entre si</a:t>
            </a:r>
          </a:p>
          <a:p>
            <a:endParaRPr lang="en-GB" dirty="0">
              <a:solidFill>
                <a:srgbClr val="003C78"/>
              </a:solidFill>
              <a:latin typeface="Barlow" panose="00000500000000000000" pitchFamily="2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091" y="2533517"/>
            <a:ext cx="8468365" cy="746638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EAF49A5-4978-F3C3-3C59-78515B84EFDC}"/>
              </a:ext>
            </a:extLst>
          </p:cNvPr>
          <p:cNvSpPr/>
          <p:nvPr/>
        </p:nvSpPr>
        <p:spPr>
          <a:xfrm>
            <a:off x="9372600" y="2857500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E40C1D-CFB9-C114-A3E2-81C96D04B72F}"/>
              </a:ext>
            </a:extLst>
          </p:cNvPr>
          <p:cNvSpPr/>
          <p:nvPr/>
        </p:nvSpPr>
        <p:spPr>
          <a:xfrm>
            <a:off x="10815621" y="4229101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2DE31E-E23D-8852-7A39-C6B44FA7B3A9}"/>
              </a:ext>
            </a:extLst>
          </p:cNvPr>
          <p:cNvSpPr/>
          <p:nvPr/>
        </p:nvSpPr>
        <p:spPr>
          <a:xfrm>
            <a:off x="12154019" y="5608985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476C13-8606-6544-93C7-226AC713AF19}"/>
              </a:ext>
            </a:extLst>
          </p:cNvPr>
          <p:cNvSpPr/>
          <p:nvPr/>
        </p:nvSpPr>
        <p:spPr>
          <a:xfrm>
            <a:off x="13563600" y="6985444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0D08B6-F4E6-8F71-FEB8-7AAAA9964CD4}"/>
              </a:ext>
            </a:extLst>
          </p:cNvPr>
          <p:cNvSpPr/>
          <p:nvPr/>
        </p:nvSpPr>
        <p:spPr>
          <a:xfrm>
            <a:off x="14958943" y="8361903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088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076274" cy="26668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Agora podemos iniciar a investigação sobre o número de fatores pelo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com base na matriz de correlação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policórica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.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807746" y="5928567"/>
            <a:ext cx="6278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scree</a:t>
            </a:r>
            <a:r>
              <a:rPr lang="pt-BR" sz="3600" dirty="0">
                <a:latin typeface="Barlow" panose="00000500000000000000" pitchFamily="2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</a:rPr>
              <a:t>poly_cor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factors</a:t>
            </a:r>
            <a:r>
              <a:rPr lang="pt-BR" sz="3600" dirty="0">
                <a:latin typeface="Barlow" panose="00000500000000000000" pitchFamily="2" charset="0"/>
              </a:rPr>
              <a:t> = TRUE,</a:t>
            </a:r>
          </a:p>
          <a:p>
            <a:r>
              <a:rPr lang="pt-BR" sz="3600" dirty="0">
                <a:latin typeface="Barlow" panose="00000500000000000000" pitchFamily="2" charset="0"/>
              </a:rPr>
              <a:t>	 </a:t>
            </a:r>
            <a:r>
              <a:rPr lang="pt-BR" sz="3600" dirty="0" err="1">
                <a:latin typeface="Barlow" panose="00000500000000000000" pitchFamily="2" charset="0"/>
              </a:rPr>
              <a:t>main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Scree</a:t>
            </a:r>
            <a:r>
              <a:rPr lang="pt-BR" sz="3600" dirty="0">
                <a:latin typeface="Barlow" panose="00000500000000000000" pitchFamily="2" charset="0"/>
              </a:rPr>
              <a:t> </a:t>
            </a:r>
            <a:r>
              <a:rPr lang="pt-BR" sz="3600" dirty="0" err="1">
                <a:latin typeface="Barlow" panose="00000500000000000000" pitchFamily="2" charset="0"/>
              </a:rPr>
              <a:t>plot</a:t>
            </a:r>
            <a:r>
              <a:rPr lang="pt-BR" sz="3600" dirty="0">
                <a:latin typeface="Barlow" panose="00000500000000000000" pitchFamily="2" charset="0"/>
              </a:rPr>
              <a:t>")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518105-C091-8C00-F734-72A749A9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6" y="2533517"/>
            <a:ext cx="9990574" cy="6877183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EA7031-2C70-345B-C435-D5185F0CF7C4}"/>
              </a:ext>
            </a:extLst>
          </p:cNvPr>
          <p:cNvCxnSpPr>
            <a:cxnSpLocks/>
          </p:cNvCxnSpPr>
          <p:nvPr/>
        </p:nvCxnSpPr>
        <p:spPr>
          <a:xfrm>
            <a:off x="8212928" y="7486783"/>
            <a:ext cx="9295400" cy="53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D39D619B-77A5-1EE7-D82F-5363EEFA61C8}"/>
              </a:ext>
            </a:extLst>
          </p:cNvPr>
          <p:cNvSpPr/>
          <p:nvPr/>
        </p:nvSpPr>
        <p:spPr>
          <a:xfrm>
            <a:off x="863447" y="9363392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50CADD5-AF30-2EE1-844E-6272D206F890}"/>
              </a:ext>
            </a:extLst>
          </p:cNvPr>
          <p:cNvSpPr txBox="1"/>
          <p:nvPr/>
        </p:nvSpPr>
        <p:spPr>
          <a:xfrm>
            <a:off x="870331" y="9478620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E88D2E6-3B1D-8779-C55B-43350EBA9730}"/>
              </a:ext>
            </a:extLst>
          </p:cNvPr>
          <p:cNvSpPr txBox="1"/>
          <p:nvPr/>
        </p:nvSpPr>
        <p:spPr>
          <a:xfrm>
            <a:off x="12352325" y="9517955"/>
            <a:ext cx="5065344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Costello &amp; Osborne, 2005</a:t>
            </a:r>
          </a:p>
        </p:txBody>
      </p:sp>
    </p:spTree>
    <p:extLst>
      <p:ext uri="{BB962C8B-B14F-4D97-AF65-F5344CB8AC3E}">
        <p14:creationId xmlns:p14="http://schemas.microsoft.com/office/powerpoint/2010/main" val="20821799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304874" cy="26668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O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é uma boa visualização mas ainda é um critério que pode ser subjetivo. Por isso, pode-se checar também a análise paralela a qual simula dados de uma amostra totalmente aleatorizada.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807746" y="5691850"/>
            <a:ext cx="620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paral_bfi</a:t>
            </a:r>
            <a:r>
              <a:rPr lang="pt-BR" sz="3600" dirty="0">
                <a:latin typeface="Barlow" panose="00000500000000000000" pitchFamily="2" charset="0"/>
              </a:rPr>
              <a:t> &lt;- </a:t>
            </a:r>
            <a:r>
              <a:rPr lang="pt-BR" sz="3600" dirty="0" err="1">
                <a:latin typeface="Barlow" panose="00000500000000000000" pitchFamily="2" charset="0"/>
              </a:rPr>
              <a:t>fa.parallel</a:t>
            </a:r>
            <a:r>
              <a:rPr lang="pt-BR" sz="3600" dirty="0">
                <a:latin typeface="Barlow" panose="00000500000000000000" pitchFamily="2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</a:rPr>
              <a:t>poly_cor</a:t>
            </a:r>
            <a:r>
              <a:rPr lang="pt-BR" sz="3600" dirty="0">
                <a:latin typeface="Barlow" panose="00000500000000000000" pitchFamily="2" charset="0"/>
              </a:rPr>
              <a:t>, 	</a:t>
            </a:r>
            <a:r>
              <a:rPr lang="pt-BR" sz="3600" dirty="0" err="1">
                <a:latin typeface="Barlow" panose="00000500000000000000" pitchFamily="2" charset="0"/>
              </a:rPr>
              <a:t>n.obs</a:t>
            </a:r>
            <a:r>
              <a:rPr lang="pt-BR" sz="3600" dirty="0">
                <a:latin typeface="Barlow" panose="00000500000000000000" pitchFamily="2" charset="0"/>
              </a:rPr>
              <a:t>=2545,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fm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minres</a:t>
            </a:r>
            <a:r>
              <a:rPr lang="pt-BR" sz="3600" dirty="0">
                <a:latin typeface="Barlow" panose="00000500000000000000" pitchFamily="2" charset="0"/>
              </a:rPr>
              <a:t>",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fa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fa</a:t>
            </a:r>
            <a:r>
              <a:rPr lang="pt-BR" sz="3600" dirty="0">
                <a:latin typeface="Barlow" panose="00000500000000000000" pitchFamily="2" charset="0"/>
              </a:rPr>
              <a:t>",          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nfactors</a:t>
            </a:r>
            <a:r>
              <a:rPr lang="pt-BR" sz="3600" dirty="0">
                <a:latin typeface="Barlow" panose="00000500000000000000" pitchFamily="2" charset="0"/>
              </a:rPr>
              <a:t> = 5,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main</a:t>
            </a:r>
            <a:r>
              <a:rPr lang="pt-BR" sz="3600" dirty="0">
                <a:latin typeface="Barlow" panose="00000500000000000000" pitchFamily="2" charset="0"/>
              </a:rPr>
              <a:t> = "Análise paralela")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DE1BB96-7F3E-8A97-6641-0C4B71FF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14" y="2705100"/>
            <a:ext cx="9852940" cy="6750894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8B8338A-B680-17D0-680F-55A373A7A987}"/>
              </a:ext>
            </a:extLst>
          </p:cNvPr>
          <p:cNvCxnSpPr>
            <a:cxnSpLocks/>
          </p:cNvCxnSpPr>
          <p:nvPr/>
        </p:nvCxnSpPr>
        <p:spPr>
          <a:xfrm flipV="1">
            <a:off x="8343568" y="6819900"/>
            <a:ext cx="9601200" cy="135195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12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556BB9-C28F-37E2-0EC9-729BF66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67608"/>
            <a:ext cx="14754938" cy="550557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66800" y="308100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paral_bfi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14E250-7874-2FAE-39EC-A9BBB53057EF}"/>
              </a:ext>
            </a:extLst>
          </p:cNvPr>
          <p:cNvSpPr/>
          <p:nvPr/>
        </p:nvSpPr>
        <p:spPr>
          <a:xfrm>
            <a:off x="2133601" y="5981700"/>
            <a:ext cx="62484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9C9C4F-127B-DFEA-AF03-EFDCC2202EDA}"/>
              </a:ext>
            </a:extLst>
          </p:cNvPr>
          <p:cNvSpPr/>
          <p:nvPr/>
        </p:nvSpPr>
        <p:spPr>
          <a:xfrm>
            <a:off x="2133600" y="8053332"/>
            <a:ext cx="124206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15B58D9-8311-D0B7-38A5-48E4D535EB16}"/>
              </a:ext>
            </a:extLst>
          </p:cNvPr>
          <p:cNvSpPr/>
          <p:nvPr/>
        </p:nvSpPr>
        <p:spPr>
          <a:xfrm>
            <a:off x="851042" y="958343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CB2FF94-D1D3-3D82-133E-98DBFCA03805}"/>
              </a:ext>
            </a:extLst>
          </p:cNvPr>
          <p:cNvSpPr txBox="1"/>
          <p:nvPr/>
        </p:nvSpPr>
        <p:spPr>
          <a:xfrm>
            <a:off x="857926" y="969866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997123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78832" y="2699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066800" y="3609639"/>
            <a:ext cx="61080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Estimação dos modelos</a:t>
            </a:r>
          </a:p>
          <a:p>
            <a:r>
              <a:rPr lang="pt-BR" sz="3200" dirty="0" err="1">
                <a:latin typeface="Barlow" panose="00000500000000000000" pitchFamily="2" charset="0"/>
              </a:rPr>
              <a:t>efa_bfi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efa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,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nfactors</a:t>
            </a:r>
            <a:r>
              <a:rPr lang="pt-BR" sz="3200" dirty="0">
                <a:latin typeface="Barlow" panose="00000500000000000000" pitchFamily="2" charset="0"/>
              </a:rPr>
              <a:t> = 4:6,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rotation</a:t>
            </a:r>
            <a:r>
              <a:rPr lang="pt-BR" sz="3200" dirty="0">
                <a:latin typeface="Barlow" panose="00000500000000000000" pitchFamily="2" charset="0"/>
              </a:rPr>
              <a:t> = "</a:t>
            </a:r>
            <a:r>
              <a:rPr lang="pt-BR" sz="3200" dirty="0" err="1">
                <a:latin typeface="Barlow" panose="00000500000000000000" pitchFamily="2" charset="0"/>
              </a:rPr>
              <a:t>oblimin</a:t>
            </a:r>
            <a:r>
              <a:rPr lang="pt-BR" sz="3200" dirty="0">
                <a:latin typeface="Barlow" panose="00000500000000000000" pitchFamily="2" charset="0"/>
              </a:rPr>
              <a:t>",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ov.names</a:t>
            </a:r>
            <a:r>
              <a:rPr lang="pt-BR" sz="3200" dirty="0">
                <a:latin typeface="Barlow" panose="00000500000000000000" pitchFamily="2" charset="0"/>
              </a:rPr>
              <a:t>= </a:t>
            </a:r>
            <a:r>
              <a:rPr lang="pt-BR" sz="3200" dirty="0" err="1">
                <a:latin typeface="Barlow" panose="00000500000000000000" pitchFamily="2" charset="0"/>
              </a:rPr>
              <a:t>v_bfi</a:t>
            </a:r>
            <a:r>
              <a:rPr lang="pt-BR" sz="3200" dirty="0">
                <a:latin typeface="Barlow" panose="00000500000000000000" pitchFamily="2" charset="0"/>
              </a:rPr>
              <a:t>,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ordered</a:t>
            </a:r>
            <a:r>
              <a:rPr lang="pt-BR" sz="3200" dirty="0">
                <a:latin typeface="Barlow" panose="00000500000000000000" pitchFamily="2" charset="0"/>
              </a:rPr>
              <a:t>=TRUE)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b="1" dirty="0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 dirty="0">
                <a:latin typeface="Barlow" panose="00000500000000000000" pitchFamily="2" charset="0"/>
              </a:rPr>
              <a:t>summary(</a:t>
            </a:r>
            <a:r>
              <a:rPr lang="en-US" sz="3200" dirty="0" err="1">
                <a:latin typeface="Barlow" panose="00000500000000000000" pitchFamily="2" charset="0"/>
              </a:rPr>
              <a:t>efa_bfi</a:t>
            </a:r>
            <a:r>
              <a:rPr lang="en-US" sz="3200" dirty="0">
                <a:latin typeface="Barlow" panose="00000500000000000000" pitchFamily="2" charset="0"/>
              </a:rPr>
              <a:t>,         	standardized = TRUE,         	</a:t>
            </a:r>
            <a:r>
              <a:rPr lang="en-US" sz="3200" dirty="0" err="1">
                <a:latin typeface="Barlow" panose="00000500000000000000" pitchFamily="2" charset="0"/>
              </a:rPr>
              <a:t>fit.measures</a:t>
            </a:r>
            <a:r>
              <a:rPr lang="en-US" sz="3200" dirty="0">
                <a:latin typeface="Barlow" panose="00000500000000000000" pitchFamily="2" charset="0"/>
              </a:rPr>
              <a:t> = TRUE,         </a:t>
            </a:r>
          </a:p>
          <a:p>
            <a:r>
              <a:rPr lang="en-US" sz="3200" dirty="0">
                <a:latin typeface="Barlow" panose="00000500000000000000" pitchFamily="2" charset="0"/>
              </a:rPr>
              <a:t>	cutoff = 0.1)</a:t>
            </a:r>
            <a:endParaRPr lang="pt-BR" sz="3200" dirty="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E3307E-35FE-647D-8899-C26B38A7F91F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Goodness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-of-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fit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4304A8-17DF-C84A-E30C-BDFB6DBB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3572472"/>
            <a:ext cx="10410330" cy="54572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9CCCD0-D7D7-8049-3CD1-ABAD9D1ED607}"/>
              </a:ext>
            </a:extLst>
          </p:cNvPr>
          <p:cNvSpPr/>
          <p:nvPr/>
        </p:nvSpPr>
        <p:spPr>
          <a:xfrm>
            <a:off x="7315200" y="8191500"/>
            <a:ext cx="7239000" cy="838200"/>
          </a:xfrm>
          <a:prstGeom prst="rect">
            <a:avLst/>
          </a:prstGeom>
          <a:noFill/>
          <a:ln w="28575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0F5321-3771-EF80-CB0E-ABB48477D07E}"/>
              </a:ext>
            </a:extLst>
          </p:cNvPr>
          <p:cNvSpPr/>
          <p:nvPr/>
        </p:nvSpPr>
        <p:spPr>
          <a:xfrm>
            <a:off x="12496800" y="3839911"/>
            <a:ext cx="3352800" cy="683963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69943F-9275-7B4D-D30E-44D56BC65EF6}"/>
              </a:ext>
            </a:extLst>
          </p:cNvPr>
          <p:cNvSpPr txBox="1"/>
          <p:nvPr/>
        </p:nvSpPr>
        <p:spPr>
          <a:xfrm>
            <a:off x="11462084" y="8256657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arlow" panose="00000500000000000000" pitchFamily="2" charset="0"/>
              </a:rPr>
              <a:t>8:1</a:t>
            </a:r>
          </a:p>
          <a:p>
            <a:endParaRPr lang="pt-BR" sz="2000" b="1" dirty="0">
              <a:latin typeface="Barlow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E42939-ECEB-F504-61EE-E2A490675DFB}"/>
              </a:ext>
            </a:extLst>
          </p:cNvPr>
          <p:cNvSpPr txBox="1"/>
          <p:nvPr/>
        </p:nvSpPr>
        <p:spPr>
          <a:xfrm>
            <a:off x="11462084" y="8610600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arlow" panose="00000500000000000000" pitchFamily="2" charset="0"/>
              </a:rPr>
              <a:t>6:1</a:t>
            </a:r>
          </a:p>
          <a:p>
            <a:endParaRPr lang="pt-BR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69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78832" y="2699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066800" y="3609639"/>
            <a:ext cx="61080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Estimação dos modelos</a:t>
            </a:r>
          </a:p>
          <a:p>
            <a:r>
              <a:rPr lang="pt-BR" sz="3200" dirty="0" err="1">
                <a:latin typeface="Barlow" panose="00000500000000000000" pitchFamily="2" charset="0"/>
              </a:rPr>
              <a:t>efa_bfi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efa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,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nfactors</a:t>
            </a:r>
            <a:r>
              <a:rPr lang="pt-BR" sz="3200" dirty="0">
                <a:latin typeface="Barlow" panose="00000500000000000000" pitchFamily="2" charset="0"/>
              </a:rPr>
              <a:t> = 4:6,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rotation</a:t>
            </a:r>
            <a:r>
              <a:rPr lang="pt-BR" sz="3200" dirty="0">
                <a:latin typeface="Barlow" panose="00000500000000000000" pitchFamily="2" charset="0"/>
              </a:rPr>
              <a:t> = "</a:t>
            </a:r>
            <a:r>
              <a:rPr lang="pt-BR" sz="3200" dirty="0" err="1">
                <a:latin typeface="Barlow" panose="00000500000000000000" pitchFamily="2" charset="0"/>
              </a:rPr>
              <a:t>oblimin</a:t>
            </a:r>
            <a:r>
              <a:rPr lang="pt-BR" sz="3200" dirty="0">
                <a:latin typeface="Barlow" panose="00000500000000000000" pitchFamily="2" charset="0"/>
              </a:rPr>
              <a:t>",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ov.names</a:t>
            </a:r>
            <a:r>
              <a:rPr lang="pt-BR" sz="3200" dirty="0">
                <a:latin typeface="Barlow" panose="00000500000000000000" pitchFamily="2" charset="0"/>
              </a:rPr>
              <a:t>= </a:t>
            </a:r>
            <a:r>
              <a:rPr lang="pt-BR" sz="3200" dirty="0" err="1">
                <a:latin typeface="Barlow" panose="00000500000000000000" pitchFamily="2" charset="0"/>
              </a:rPr>
              <a:t>v_bfi</a:t>
            </a:r>
            <a:r>
              <a:rPr lang="pt-BR" sz="3200" dirty="0">
                <a:latin typeface="Barlow" panose="00000500000000000000" pitchFamily="2" charset="0"/>
              </a:rPr>
              <a:t>,  </a:t>
            </a:r>
          </a:p>
          <a:p>
            <a:r>
              <a:rPr lang="pt-BR" sz="3200" dirty="0">
                <a:latin typeface="Barlow" panose="00000500000000000000" pitchFamily="2" charset="0"/>
              </a:rPr>
              <a:t>          </a:t>
            </a:r>
            <a:r>
              <a:rPr lang="pt-BR" sz="3200" dirty="0" err="1">
                <a:latin typeface="Barlow" panose="00000500000000000000" pitchFamily="2" charset="0"/>
              </a:rPr>
              <a:t>ordered</a:t>
            </a:r>
            <a:r>
              <a:rPr lang="pt-BR" sz="3200" dirty="0">
                <a:latin typeface="Barlow" panose="00000500000000000000" pitchFamily="2" charset="0"/>
              </a:rPr>
              <a:t>=TRUE)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b="1" dirty="0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 dirty="0">
                <a:latin typeface="Barlow" panose="00000500000000000000" pitchFamily="2" charset="0"/>
              </a:rPr>
              <a:t>summary(</a:t>
            </a:r>
            <a:r>
              <a:rPr lang="en-US" sz="3200" dirty="0" err="1">
                <a:latin typeface="Barlow" panose="00000500000000000000" pitchFamily="2" charset="0"/>
              </a:rPr>
              <a:t>efa_bfi</a:t>
            </a:r>
            <a:r>
              <a:rPr lang="en-US" sz="3200" dirty="0">
                <a:latin typeface="Barlow" panose="00000500000000000000" pitchFamily="2" charset="0"/>
              </a:rPr>
              <a:t>,         	standardized = TRUE,         	</a:t>
            </a:r>
            <a:r>
              <a:rPr lang="en-US" sz="3200" dirty="0" err="1">
                <a:latin typeface="Barlow" panose="00000500000000000000" pitchFamily="2" charset="0"/>
              </a:rPr>
              <a:t>fit.measures</a:t>
            </a:r>
            <a:r>
              <a:rPr lang="en-US" sz="3200" dirty="0">
                <a:latin typeface="Barlow" panose="00000500000000000000" pitchFamily="2" charset="0"/>
              </a:rPr>
              <a:t> = TRUE,         </a:t>
            </a:r>
          </a:p>
          <a:p>
            <a:r>
              <a:rPr lang="en-US" sz="3200" dirty="0">
                <a:latin typeface="Barlow" panose="00000500000000000000" pitchFamily="2" charset="0"/>
              </a:rPr>
              <a:t>	cutoff = 0.1)</a:t>
            </a:r>
            <a:endParaRPr lang="pt-BR" sz="3200" dirty="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E3307E-35FE-647D-8899-C26B38A7F91F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Goodness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-of-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fit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4304A8-17DF-C84A-E30C-BDFB6DBB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3572472"/>
            <a:ext cx="10410330" cy="54572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9CCCD0-D7D7-8049-3CD1-ABAD9D1ED607}"/>
              </a:ext>
            </a:extLst>
          </p:cNvPr>
          <p:cNvSpPr/>
          <p:nvPr/>
        </p:nvSpPr>
        <p:spPr>
          <a:xfrm>
            <a:off x="7315200" y="8191500"/>
            <a:ext cx="7239000" cy="838200"/>
          </a:xfrm>
          <a:prstGeom prst="rect">
            <a:avLst/>
          </a:prstGeom>
          <a:noFill/>
          <a:ln w="28575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0F5321-3771-EF80-CB0E-ABB48477D07E}"/>
              </a:ext>
            </a:extLst>
          </p:cNvPr>
          <p:cNvSpPr/>
          <p:nvPr/>
        </p:nvSpPr>
        <p:spPr>
          <a:xfrm>
            <a:off x="12496800" y="3839911"/>
            <a:ext cx="3352800" cy="683963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69943F-9275-7B4D-D30E-44D56BC65EF6}"/>
              </a:ext>
            </a:extLst>
          </p:cNvPr>
          <p:cNvSpPr txBox="1"/>
          <p:nvPr/>
        </p:nvSpPr>
        <p:spPr>
          <a:xfrm>
            <a:off x="11462084" y="8256657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arlow" panose="00000500000000000000" pitchFamily="2" charset="0"/>
              </a:rPr>
              <a:t>8:1</a:t>
            </a:r>
          </a:p>
          <a:p>
            <a:endParaRPr lang="pt-BR" sz="2000" b="1" dirty="0">
              <a:latin typeface="Barlow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E42939-ECEB-F504-61EE-E2A490675DFB}"/>
              </a:ext>
            </a:extLst>
          </p:cNvPr>
          <p:cNvSpPr txBox="1"/>
          <p:nvPr/>
        </p:nvSpPr>
        <p:spPr>
          <a:xfrm>
            <a:off x="11462084" y="8610600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Barlow" panose="00000500000000000000" pitchFamily="2" charset="0"/>
              </a:rPr>
              <a:t>6:1</a:t>
            </a:r>
          </a:p>
          <a:p>
            <a:endParaRPr lang="pt-BR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140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D2F2E1-C668-CF8D-FD53-72F2B915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890385"/>
            <a:ext cx="8807661" cy="6708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448F26-D37E-7682-DBF6-E35DA6811839}"/>
              </a:ext>
            </a:extLst>
          </p:cNvPr>
          <p:cNvSpPr txBox="1"/>
          <p:nvPr/>
        </p:nvSpPr>
        <p:spPr>
          <a:xfrm>
            <a:off x="1295400" y="47587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4A6713-1F05-3F4F-BC91-52A78F0E7F0D}"/>
              </a:ext>
            </a:extLst>
          </p:cNvPr>
          <p:cNvSpPr txBox="1"/>
          <p:nvPr/>
        </p:nvSpPr>
        <p:spPr>
          <a:xfrm>
            <a:off x="1283368" y="5668849"/>
            <a:ext cx="6108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4000" dirty="0" err="1">
                <a:latin typeface="Barlow" panose="00000500000000000000" pitchFamily="2" charset="0"/>
              </a:rPr>
              <a:t>fitMeasures</a:t>
            </a:r>
            <a:r>
              <a:rPr lang="en-US" sz="4000" dirty="0">
                <a:latin typeface="Barlow" panose="00000500000000000000" pitchFamily="2" charset="0"/>
              </a:rPr>
              <a:t>(</a:t>
            </a:r>
            <a:r>
              <a:rPr lang="en-US" sz="4000" dirty="0" err="1">
                <a:latin typeface="Barlow" panose="00000500000000000000" pitchFamily="2" charset="0"/>
              </a:rPr>
              <a:t>efa_bfi</a:t>
            </a:r>
            <a:r>
              <a:rPr lang="en-US" sz="4000" dirty="0">
                <a:latin typeface="Barlow" panose="00000500000000000000" pitchFamily="2" charset="0"/>
              </a:rPr>
              <a:t>)</a:t>
            </a:r>
            <a:endParaRPr lang="pt-BR" sz="4000" dirty="0">
              <a:latin typeface="Barlow" panose="00000500000000000000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C07D4A-7B2B-9638-0517-2D59C0831101}"/>
              </a:ext>
            </a:extLst>
          </p:cNvPr>
          <p:cNvSpPr/>
          <p:nvPr/>
        </p:nvSpPr>
        <p:spPr>
          <a:xfrm>
            <a:off x="7840578" y="2890385"/>
            <a:ext cx="9380621" cy="2024515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DC02EF1-4772-2F4D-8B6C-8B09DBAF846A}"/>
              </a:ext>
            </a:extLst>
          </p:cNvPr>
          <p:cNvSpPr txBox="1"/>
          <p:nvPr/>
        </p:nvSpPr>
        <p:spPr>
          <a:xfrm>
            <a:off x="15011400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rlow" panose="00000500000000000000" pitchFamily="2" charset="0"/>
              </a:rPr>
              <a:t>8:1</a:t>
            </a:r>
          </a:p>
          <a:p>
            <a:endParaRPr lang="pt-BR" b="1" dirty="0">
              <a:latin typeface="Barlow" panose="000005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A0E31A0-AD31-7A47-D2AC-BDB02ABA4943}"/>
              </a:ext>
            </a:extLst>
          </p:cNvPr>
          <p:cNvSpPr txBox="1"/>
          <p:nvPr/>
        </p:nvSpPr>
        <p:spPr>
          <a:xfrm>
            <a:off x="16451272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rlow" panose="00000500000000000000" pitchFamily="2" charset="0"/>
              </a:rPr>
              <a:t>6:1</a:t>
            </a:r>
          </a:p>
          <a:p>
            <a:endParaRPr lang="pt-BR" b="1" dirty="0">
              <a:latin typeface="Barlow" panose="000005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EC0EA0-E4C4-051C-8AA1-576875DB438A}"/>
              </a:ext>
            </a:extLst>
          </p:cNvPr>
          <p:cNvSpPr txBox="1"/>
          <p:nvPr/>
        </p:nvSpPr>
        <p:spPr>
          <a:xfrm>
            <a:off x="15011400" y="3717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rlow" panose="00000500000000000000" pitchFamily="2" charset="0"/>
              </a:rPr>
              <a:t>3:1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AE258EC-0E9B-6591-823C-8E3DB5488D6D}"/>
              </a:ext>
            </a:extLst>
          </p:cNvPr>
          <p:cNvSpPr txBox="1"/>
          <p:nvPr/>
        </p:nvSpPr>
        <p:spPr>
          <a:xfrm>
            <a:off x="16513614" y="3712155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rlow" panose="00000500000000000000" pitchFamily="2" charset="0"/>
              </a:rPr>
              <a:t>2:1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4369100-FDC8-DAE8-748E-E6361C8191E8}"/>
              </a:ext>
            </a:extLst>
          </p:cNvPr>
          <p:cNvSpPr/>
          <p:nvPr/>
        </p:nvSpPr>
        <p:spPr>
          <a:xfrm>
            <a:off x="7840577" y="7811559"/>
            <a:ext cx="9075823" cy="1827741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06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295400" y="47587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283368" y="5668849"/>
            <a:ext cx="6108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4000" dirty="0" err="1">
                <a:latin typeface="Barlow" panose="00000500000000000000" pitchFamily="2" charset="0"/>
              </a:rPr>
              <a:t>fitMeasures</a:t>
            </a:r>
            <a:r>
              <a:rPr lang="en-US" sz="4000" dirty="0">
                <a:latin typeface="Barlow" panose="00000500000000000000" pitchFamily="2" charset="0"/>
              </a:rPr>
              <a:t>(</a:t>
            </a:r>
            <a:r>
              <a:rPr lang="en-US" sz="4000" dirty="0" err="1">
                <a:latin typeface="Barlow" panose="00000500000000000000" pitchFamily="2" charset="0"/>
              </a:rPr>
              <a:t>efa_bfi</a:t>
            </a:r>
            <a:r>
              <a:rPr lang="en-US" sz="4000" dirty="0">
                <a:latin typeface="Barlow" panose="00000500000000000000" pitchFamily="2" charset="0"/>
              </a:rPr>
              <a:t>)</a:t>
            </a:r>
            <a:endParaRPr lang="pt-BR" sz="4000" dirty="0">
              <a:latin typeface="Barlow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D51C9F-2F7E-CE47-5517-92FBA2DA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703" y="3081626"/>
            <a:ext cx="8634497" cy="6564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6BEDB2-50A4-A331-659E-C853DFEF2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82"/>
          <a:stretch/>
        </p:blipFill>
        <p:spPr>
          <a:xfrm>
            <a:off x="8119120" y="2739040"/>
            <a:ext cx="8807661" cy="3031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2CABA1A-E73E-EF70-84BE-8B10F138F70F}"/>
              </a:ext>
            </a:extLst>
          </p:cNvPr>
          <p:cNvSpPr/>
          <p:nvPr/>
        </p:nvSpPr>
        <p:spPr>
          <a:xfrm>
            <a:off x="8170262" y="3042156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3EC0A1-77D1-2AE6-F266-C8AD416BB13D}"/>
              </a:ext>
            </a:extLst>
          </p:cNvPr>
          <p:cNvSpPr/>
          <p:nvPr/>
        </p:nvSpPr>
        <p:spPr>
          <a:xfrm>
            <a:off x="8314236" y="6790169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143AD28-91CB-5C13-C02B-BD10652770FD}"/>
              </a:ext>
            </a:extLst>
          </p:cNvPr>
          <p:cNvSpPr/>
          <p:nvPr/>
        </p:nvSpPr>
        <p:spPr>
          <a:xfrm>
            <a:off x="8235829" y="8695338"/>
            <a:ext cx="8756520" cy="4105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073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4 fatores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F9B10-B7EA-08E7-0A51-EFFCC29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72" y="2699569"/>
            <a:ext cx="8991600" cy="7222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7B4AC2-9319-B5CE-BFAF-D324FC3497EA}"/>
              </a:ext>
            </a:extLst>
          </p:cNvPr>
          <p:cNvSpPr/>
          <p:nvPr/>
        </p:nvSpPr>
        <p:spPr>
          <a:xfrm>
            <a:off x="8047072" y="2800338"/>
            <a:ext cx="1477928" cy="18097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6499C6-0A3C-D0E0-DEE7-B9FA18AAC352}"/>
              </a:ext>
            </a:extLst>
          </p:cNvPr>
          <p:cNvSpPr/>
          <p:nvPr/>
        </p:nvSpPr>
        <p:spPr>
          <a:xfrm>
            <a:off x="9372600" y="429869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53EFF5-E833-59F9-89B5-E916BF7257B1}"/>
              </a:ext>
            </a:extLst>
          </p:cNvPr>
          <p:cNvSpPr/>
          <p:nvPr/>
        </p:nvSpPr>
        <p:spPr>
          <a:xfrm>
            <a:off x="8047072" y="567690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599315-B58A-4620-727F-02FA7D1D4022}"/>
              </a:ext>
            </a:extLst>
          </p:cNvPr>
          <p:cNvSpPr/>
          <p:nvPr/>
        </p:nvSpPr>
        <p:spPr>
          <a:xfrm>
            <a:off x="10419348" y="6978835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F9A9EF-DD48-E43E-C071-6F5BC0FE0431}"/>
              </a:ext>
            </a:extLst>
          </p:cNvPr>
          <p:cNvSpPr/>
          <p:nvPr/>
        </p:nvSpPr>
        <p:spPr>
          <a:xfrm>
            <a:off x="11714748" y="8420101"/>
            <a:ext cx="1076876" cy="99060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97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1370075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676400" y="3619500"/>
            <a:ext cx="16122627" cy="6429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RStudio</a:t>
            </a:r>
            <a:r>
              <a:rPr lang="pt-BR" sz="4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 </a:t>
            </a:r>
            <a:r>
              <a:rPr lang="pt-BR" sz="44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o IDE (</a:t>
            </a:r>
            <a:r>
              <a:rPr lang="pt-BR" sz="4400" b="1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</a:t>
            </a:r>
            <a:r>
              <a:rPr lang="pt-BR" sz="44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ntegrated</a:t>
            </a:r>
            <a:r>
              <a:rPr lang="pt-BR" sz="44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</a:t>
            </a:r>
            <a:r>
              <a:rPr lang="pt-BR" sz="44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evelopment</a:t>
            </a:r>
            <a:r>
              <a:rPr lang="pt-BR" sz="44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</a:t>
            </a:r>
            <a:r>
              <a:rPr lang="pt-BR" sz="44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nvironment</a:t>
            </a:r>
            <a:r>
              <a:rPr lang="pt-BR" sz="44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da Linguagem R, ou seja, o ambiente que utilizamos para editar e executar os códigos em R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como todo ambiente, ele é dividido em algumas partes, como console, editor, arquivos, etc.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974390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5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EB45C-2CF9-9DB1-6B12-1CA547E9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640330"/>
            <a:ext cx="9553326" cy="72275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74A804-D6C6-5319-8427-C1FC3289F525}"/>
              </a:ext>
            </a:extLst>
          </p:cNvPr>
          <p:cNvSpPr/>
          <p:nvPr/>
        </p:nvSpPr>
        <p:spPr>
          <a:xfrm>
            <a:off x="9158363" y="4694130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4DEF7B-70C5-14B0-60B2-ADE5A831D83C}"/>
              </a:ext>
            </a:extLst>
          </p:cNvPr>
          <p:cNvSpPr/>
          <p:nvPr/>
        </p:nvSpPr>
        <p:spPr>
          <a:xfrm>
            <a:off x="10160340" y="5981699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EC4286-CA6C-A1BC-20EE-350A3F5595AE}"/>
              </a:ext>
            </a:extLst>
          </p:cNvPr>
          <p:cNvSpPr/>
          <p:nvPr/>
        </p:nvSpPr>
        <p:spPr>
          <a:xfrm>
            <a:off x="11125200" y="7242467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12228437" y="8503235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20DD4DB-2C3D-EAC3-0854-80413BE91974}"/>
              </a:ext>
            </a:extLst>
          </p:cNvPr>
          <p:cNvSpPr/>
          <p:nvPr/>
        </p:nvSpPr>
        <p:spPr>
          <a:xfrm>
            <a:off x="8115579" y="3482761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659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6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820F9-0BF3-2B8E-04D0-9EEAB67F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81300"/>
            <a:ext cx="10838164" cy="71628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7239000" y="3176250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B1479F4-68F4-9405-8E35-F1DC0B3F049C}"/>
              </a:ext>
            </a:extLst>
          </p:cNvPr>
          <p:cNvSpPr/>
          <p:nvPr/>
        </p:nvSpPr>
        <p:spPr>
          <a:xfrm>
            <a:off x="8345856" y="442657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57628-EDAF-B146-B169-FA1589D04585}"/>
              </a:ext>
            </a:extLst>
          </p:cNvPr>
          <p:cNvSpPr/>
          <p:nvPr/>
        </p:nvSpPr>
        <p:spPr>
          <a:xfrm>
            <a:off x="12420600" y="8509444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EC55C5-7CC7-DE3A-61A7-96BBA3449107}"/>
              </a:ext>
            </a:extLst>
          </p:cNvPr>
          <p:cNvSpPr/>
          <p:nvPr/>
        </p:nvSpPr>
        <p:spPr>
          <a:xfrm>
            <a:off x="11467419" y="7210576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864208B-6D12-ECD6-4C48-43B1A9C3D8B9}"/>
              </a:ext>
            </a:extLst>
          </p:cNvPr>
          <p:cNvSpPr/>
          <p:nvPr/>
        </p:nvSpPr>
        <p:spPr>
          <a:xfrm>
            <a:off x="10367112" y="586042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5587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var</m:t>
                              </m:r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" t="-588" r="-3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588" r="-2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588" r="-562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98844" r="-200602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98844" r="-562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299422" r="-562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7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7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pt-BR" sz="2400" dirty="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100" dirty="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5" t="-588" r="-301180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88" r="-200294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588" r="-568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98844" r="-200294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98844" r="-568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951" t="-197701" r="-108257" b="-1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299422" r="-568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814293" y="361019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 dirty="0">
                <a:solidFill>
                  <a:prstClr val="black"/>
                </a:solidFill>
                <a:latin typeface="Tw Cen MT" panose="020B0602020104020603"/>
              </a:rPr>
              <a:t>Matriz de covariância observável</a:t>
            </a:r>
            <a:endParaRPr lang="en-GB" sz="3600" b="1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568710" y="352931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 dirty="0">
                <a:solidFill>
                  <a:prstClr val="black"/>
                </a:solidFill>
                <a:latin typeface="Tw Cen MT" panose="020B0602020104020603"/>
              </a:rPr>
              <a:t>Matriz de covariância reproduzida</a:t>
            </a:r>
            <a:endParaRPr lang="en-GB" sz="3600" b="1" dirty="0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3786" y="8760891"/>
            <a:ext cx="782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buClr>
                <a:srgbClr val="04A07B"/>
              </a:buClr>
            </a:pPr>
            <a:r>
              <a:rPr lang="pt-BR" sz="2400" dirty="0">
                <a:solidFill>
                  <a:prstClr val="black"/>
                </a:solidFill>
                <a:latin typeface="Tw Cen MT" panose="020B0602020104020603"/>
              </a:rPr>
              <a:t>Para m variáveis </a:t>
            </a:r>
            <a:r>
              <a:rPr lang="pt-BR" sz="2400" b="1" dirty="0">
                <a:solidFill>
                  <a:prstClr val="black"/>
                </a:solidFill>
                <a:latin typeface="Tw Cen MT" panose="020B0602020104020603"/>
              </a:rPr>
              <a:t>observáveis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 dirty="0">
                <a:solidFill>
                  <a:prstClr val="black"/>
                </a:solidFill>
                <a:latin typeface="Tw Cen MT" panose="020B0602020104020603"/>
              </a:rPr>
              <a:t>m </a:t>
            </a:r>
            <a:r>
              <a:rPr lang="pt-BR" sz="2400" dirty="0">
                <a:solidFill>
                  <a:prstClr val="black"/>
                </a:solidFill>
                <a:latin typeface="Tw Cen MT" panose="020B0602020104020603"/>
              </a:rPr>
              <a:t>variâncias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 dirty="0">
                <a:solidFill>
                  <a:prstClr val="black"/>
                </a:solidFill>
                <a:latin typeface="Tw Cen MT" panose="020B0602020104020603"/>
              </a:rPr>
              <a:t>m(m-1)/2 covariâncias não-repetidas</a:t>
            </a:r>
            <a:endParaRPr lang="en-GB" sz="2400" dirty="0">
              <a:solidFill>
                <a:prstClr val="black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>
                  <a:buClr>
                    <a:srgbClr val="04A07B"/>
                  </a:buClr>
                </a:pPr>
                <a:r>
                  <a:rPr lang="pt-BR" sz="2400" dirty="0">
                    <a:solidFill>
                      <a:prstClr val="black"/>
                    </a:solidFill>
                    <a:latin typeface="Tw Cen MT" panose="020B0602020104020603"/>
                  </a:rPr>
                  <a:t>Para m variáveis </a:t>
                </a:r>
                <a:r>
                  <a:rPr lang="pt-BR" sz="2400" b="1" dirty="0">
                    <a:solidFill>
                      <a:prstClr val="black"/>
                    </a:solidFill>
                    <a:latin typeface="Tw Cen MT" panose="020B0602020104020603"/>
                  </a:rPr>
                  <a:t>observáveis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 dirty="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 dirty="0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 dirty="0">
                    <a:solidFill>
                      <a:prstClr val="black"/>
                    </a:solidFill>
                    <a:latin typeface="Tw Cen MT" panose="020B0602020104020603"/>
                  </a:rPr>
                  <a:t>variâncias do erro </a:t>
                </a:r>
                <a:r>
                  <a:rPr lang="pt-BR" sz="2400" i="1" dirty="0">
                    <a:solidFill>
                      <a:prstClr val="black"/>
                    </a:solidFill>
                    <a:latin typeface="Tw Cen MT" panose="020B0602020104020603"/>
                  </a:rPr>
                  <a:t>var(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i="1" dirty="0">
                    <a:solidFill>
                      <a:prstClr val="black"/>
                    </a:solidFill>
                    <a:latin typeface="Tw Cen MT" panose="020B0602020104020603"/>
                  </a:rPr>
                  <a:t>)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 dirty="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 dirty="0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 dirty="0">
                    <a:solidFill>
                      <a:prstClr val="black"/>
                    </a:solidFill>
                    <a:latin typeface="Tw Cen MT" panose="020B0602020104020603"/>
                  </a:rPr>
                  <a:t>cargas fatoriais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sz="2400" dirty="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blipFill>
                <a:blip r:embed="rId5"/>
                <a:stretch>
                  <a:fillRect l="-1168"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324ED6-F8B1-AB73-4E60-9EDB63261DBF}"/>
              </a:ext>
            </a:extLst>
          </p:cNvPr>
          <p:cNvSpPr txBox="1"/>
          <p:nvPr/>
        </p:nvSpPr>
        <p:spPr>
          <a:xfrm>
            <a:off x="1466128" y="906640"/>
            <a:ext cx="153557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rlow" panose="00000500000000000000" pitchFamily="2" charset="0"/>
              </a:rPr>
              <a:t>McDonald (1999): “</a:t>
            </a:r>
            <a:r>
              <a:rPr lang="en-US" sz="3600" i="1" dirty="0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3600" i="1" dirty="0">
                <a:latin typeface="Barlow" panose="00000500000000000000" pitchFamily="2" charset="0"/>
              </a:rPr>
              <a:t>”</a:t>
            </a:r>
            <a:r>
              <a:rPr lang="en-US" sz="3600" dirty="0">
                <a:latin typeface="Barlow" panose="00000500000000000000" pitchFamily="2" charset="0"/>
              </a:rPr>
              <a:t> (p.390). </a:t>
            </a:r>
          </a:p>
        </p:txBody>
      </p:sp>
    </p:spTree>
    <p:extLst>
      <p:ext uri="{BB962C8B-B14F-4D97-AF65-F5344CB8AC3E}">
        <p14:creationId xmlns:p14="http://schemas.microsoft.com/office/powerpoint/2010/main" val="20779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2260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24662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4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efa_bfi_res4  &lt;- fa(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4,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res4 &lt;- efa_bfi_res4$residual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(res4,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</a:rPr>
              <a:t>McDonald (1999): “</a:t>
            </a:r>
            <a:r>
              <a:rPr lang="en-US" sz="2800" i="1" dirty="0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 dirty="0">
                <a:latin typeface="Barlow" panose="00000500000000000000" pitchFamily="2" charset="0"/>
              </a:rPr>
              <a:t>”</a:t>
            </a:r>
            <a:r>
              <a:rPr lang="en-US" sz="2800" dirty="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A5A2AF-C85A-F478-0377-42F92F97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14" y="2733070"/>
            <a:ext cx="8268842" cy="71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22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5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efa_bfi_res5  &lt;- fa(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5,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res5 &lt;- efa_bfi_res5$residual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(res5,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</a:rPr>
              <a:t>McDonald (1999): “</a:t>
            </a:r>
            <a:r>
              <a:rPr lang="en-US" sz="2800" i="1" dirty="0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 dirty="0">
                <a:latin typeface="Barlow" panose="00000500000000000000" pitchFamily="2" charset="0"/>
              </a:rPr>
              <a:t>”</a:t>
            </a:r>
            <a:r>
              <a:rPr lang="en-US" sz="2800" dirty="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812E58-3073-098C-E70E-9543B98C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9465"/>
            <a:ext cx="8005396" cy="70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00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6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efa_bfi_res6  &lt;- fa(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6,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res6 &lt;- efa_bfi_res6$residual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(res6,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rlow" panose="00000500000000000000" pitchFamily="2" charset="0"/>
              </a:rPr>
              <a:t>McDonald (1999): “</a:t>
            </a:r>
            <a:r>
              <a:rPr lang="en-US" sz="2800" i="1" dirty="0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 dirty="0">
                <a:latin typeface="Barlow" panose="00000500000000000000" pitchFamily="2" charset="0"/>
              </a:rPr>
              <a:t>”</a:t>
            </a:r>
            <a:r>
              <a:rPr lang="en-US" sz="2800" dirty="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29F2C3-749C-5B31-5821-EAB858B0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184" y="2721864"/>
            <a:ext cx="8372588" cy="73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142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1058348" y="1859527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106051" y="308422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59B14D-9CE3-CD23-14D9-17365FE5E04A}"/>
              </a:ext>
            </a:extLst>
          </p:cNvPr>
          <p:cNvSpPr txBox="1"/>
          <p:nvPr/>
        </p:nvSpPr>
        <p:spPr>
          <a:xfrm>
            <a:off x="1112175" y="4226999"/>
            <a:ext cx="55172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Barlow" panose="00000500000000000000" pitchFamily="2" charset="0"/>
              </a:rPr>
              <a:t>“</a:t>
            </a:r>
            <a:r>
              <a:rPr lang="en-GB" sz="3200" dirty="0" err="1">
                <a:latin typeface="Barlow" panose="00000500000000000000" pitchFamily="2" charset="0"/>
              </a:rPr>
              <a:t>Rotar</a:t>
            </a:r>
            <a:r>
              <a:rPr lang="en-GB" sz="3200" dirty="0">
                <a:latin typeface="Barlow" panose="00000500000000000000" pitchFamily="2" charset="0"/>
              </a:rPr>
              <a:t>” </a:t>
            </a:r>
            <a:r>
              <a:rPr lang="en-GB" sz="3200" dirty="0" err="1">
                <a:latin typeface="Barlow" panose="00000500000000000000" pitchFamily="2" charset="0"/>
              </a:rPr>
              <a:t>uma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estrutura</a:t>
            </a:r>
            <a:r>
              <a:rPr lang="en-GB" sz="3200" dirty="0">
                <a:latin typeface="Barlow" panose="00000500000000000000" pitchFamily="2" charset="0"/>
              </a:rPr>
              <a:t> se </a:t>
            </a:r>
            <a:r>
              <a:rPr lang="en-GB" sz="3200" dirty="0" err="1">
                <a:latin typeface="Barlow" panose="00000500000000000000" pitchFamily="2" charset="0"/>
              </a:rPr>
              <a:t>refere</a:t>
            </a:r>
            <a:r>
              <a:rPr lang="en-GB" sz="3200" dirty="0">
                <a:latin typeface="Barlow" panose="00000500000000000000" pitchFamily="2" charset="0"/>
              </a:rPr>
              <a:t> a </a:t>
            </a:r>
            <a:r>
              <a:rPr lang="en-GB" sz="3200" dirty="0" err="1">
                <a:latin typeface="Barlow" panose="00000500000000000000" pitchFamily="2" charset="0"/>
              </a:rPr>
              <a:t>transformar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parâmetros</a:t>
            </a:r>
            <a:r>
              <a:rPr lang="en-GB" sz="3200" dirty="0">
                <a:latin typeface="Barlow" panose="00000500000000000000" pitchFamily="2" charset="0"/>
              </a:rPr>
              <a:t> de forma que </a:t>
            </a:r>
            <a:r>
              <a:rPr lang="en-GB" sz="3200" dirty="0" err="1">
                <a:latin typeface="Barlow" panose="00000500000000000000" pitchFamily="2" charset="0"/>
              </a:rPr>
              <a:t>eles</a:t>
            </a:r>
            <a:r>
              <a:rPr lang="en-GB" sz="3200" dirty="0">
                <a:latin typeface="Barlow" panose="00000500000000000000" pitchFamily="2" charset="0"/>
              </a:rPr>
              <a:t> se </a:t>
            </a:r>
            <a:r>
              <a:rPr lang="en-GB" sz="3200" dirty="0" err="1">
                <a:latin typeface="Barlow" panose="00000500000000000000" pitchFamily="2" charset="0"/>
              </a:rPr>
              <a:t>aproximem</a:t>
            </a:r>
            <a:r>
              <a:rPr lang="en-GB" sz="3200" dirty="0">
                <a:latin typeface="Barlow" panose="00000500000000000000" pitchFamily="2" charset="0"/>
              </a:rPr>
              <a:t> de </a:t>
            </a:r>
            <a:r>
              <a:rPr lang="en-GB" sz="3200" dirty="0" err="1">
                <a:latin typeface="Barlow" panose="00000500000000000000" pitchFamily="2" charset="0"/>
              </a:rPr>
              <a:t>uma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estrutura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desejada</a:t>
            </a:r>
            <a:r>
              <a:rPr lang="en-GB" sz="3200" dirty="0">
                <a:latin typeface="Barlow" panose="00000500000000000000" pitchFamily="2" charset="0"/>
              </a:rPr>
              <a:t>. </a:t>
            </a:r>
            <a:r>
              <a:rPr lang="en-GB" sz="3200" dirty="0" err="1">
                <a:latin typeface="Barlow" panose="00000500000000000000" pitchFamily="2" charset="0"/>
              </a:rPr>
              <a:t>Em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geral</a:t>
            </a:r>
            <a:r>
              <a:rPr lang="en-GB" sz="3200" dirty="0">
                <a:latin typeface="Barlow" panose="00000500000000000000" pitchFamily="2" charset="0"/>
              </a:rPr>
              <a:t>, </a:t>
            </a:r>
            <a:r>
              <a:rPr lang="en-GB" sz="3200" dirty="0" err="1">
                <a:latin typeface="Barlow" panose="00000500000000000000" pitchFamily="2" charset="0"/>
              </a:rPr>
              <a:t>uma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dirty="0" err="1">
                <a:latin typeface="Barlow" panose="00000500000000000000" pitchFamily="2" charset="0"/>
              </a:rPr>
              <a:t>estrutura</a:t>
            </a:r>
            <a:r>
              <a:rPr lang="en-GB" sz="3200" dirty="0">
                <a:latin typeface="Barlow" panose="00000500000000000000" pitchFamily="2" charset="0"/>
              </a:rPr>
              <a:t> simples </a:t>
            </a:r>
            <a:r>
              <a:rPr lang="en-GB" sz="3200" dirty="0" err="1">
                <a:latin typeface="Barlow" panose="00000500000000000000" pitchFamily="2" charset="0"/>
              </a:rPr>
              <a:t>ou</a:t>
            </a:r>
            <a:r>
              <a:rPr lang="en-GB" sz="3200" dirty="0">
                <a:latin typeface="Barlow" panose="00000500000000000000" pitchFamily="2" charset="0"/>
              </a:rPr>
              <a:t> </a:t>
            </a:r>
            <a:r>
              <a:rPr lang="en-GB" sz="3200" i="1" dirty="0">
                <a:latin typeface="Barlow" panose="00000500000000000000" pitchFamily="2" charset="0"/>
              </a:rPr>
              <a:t>independent clusters basis. </a:t>
            </a:r>
            <a:endParaRPr lang="en-GB" sz="3200" dirty="0">
              <a:latin typeface="Barlow" panose="00000500000000000000" pitchFamily="2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359A8B4-032B-CD8C-757F-2994E4DA8B47}"/>
              </a:ext>
            </a:extLst>
          </p:cNvPr>
          <p:cNvSpPr txBox="1">
            <a:spLocks/>
          </p:cNvSpPr>
          <p:nvPr/>
        </p:nvSpPr>
        <p:spPr>
          <a:xfrm>
            <a:off x="13279140" y="2797045"/>
            <a:ext cx="3293474" cy="7694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 err="1">
                <a:latin typeface="Barlow" panose="00000500000000000000" pitchFamily="2" charset="0"/>
              </a:rPr>
              <a:t>Estrutura</a:t>
            </a:r>
            <a:r>
              <a:rPr lang="en-GB" sz="2800" b="1" dirty="0">
                <a:latin typeface="Barlow" panose="00000500000000000000" pitchFamily="2" charset="0"/>
              </a:rPr>
              <a:t> com </a:t>
            </a:r>
            <a:r>
              <a:rPr lang="en-GB" sz="2800" b="1" dirty="0" err="1">
                <a:latin typeface="Barlow" panose="00000500000000000000" pitchFamily="2" charset="0"/>
              </a:rPr>
              <a:t>rotação</a:t>
            </a:r>
            <a:endParaRPr lang="en-GB" sz="2800" b="1" dirty="0">
              <a:latin typeface="Barlow" panose="000005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6160AC4-2C02-4F88-B346-2E615C03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75" y="4145028"/>
            <a:ext cx="5208755" cy="460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42BBA57-988A-C09F-AF2C-4EC629D6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721" y="4260255"/>
            <a:ext cx="4988228" cy="44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63345F6-B3AB-B67F-920B-2C39137FD805}"/>
              </a:ext>
            </a:extLst>
          </p:cNvPr>
          <p:cNvSpPr txBox="1">
            <a:spLocks/>
          </p:cNvSpPr>
          <p:nvPr/>
        </p:nvSpPr>
        <p:spPr>
          <a:xfrm>
            <a:off x="9144000" y="2797044"/>
            <a:ext cx="2515117" cy="697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 err="1">
                <a:latin typeface="Barlow" panose="00000500000000000000" pitchFamily="2" charset="0"/>
              </a:rPr>
              <a:t>Estrutura</a:t>
            </a:r>
            <a:r>
              <a:rPr lang="en-GB" sz="2800" b="1" dirty="0">
                <a:latin typeface="Barlow" panose="00000500000000000000" pitchFamily="2" charset="0"/>
              </a:rPr>
              <a:t> original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95F3FF-8376-1795-4510-6EA70EFE3E5A}"/>
              </a:ext>
            </a:extLst>
          </p:cNvPr>
          <p:cNvSpPr txBox="1"/>
          <p:nvPr/>
        </p:nvSpPr>
        <p:spPr>
          <a:xfrm>
            <a:off x="13004330" y="955900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Barlow" panose="00000500000000000000" pitchFamily="2" charset="0"/>
              </a:rPr>
              <a:t>Fonte: SP801 Anna Brown &amp; Abdi, H. (2003)</a:t>
            </a:r>
            <a:endParaRPr lang="pt-BR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1058348" y="1859527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106051" y="308422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F71589-5813-B718-8D03-72B5E5C38F0B}"/>
              </a:ext>
            </a:extLst>
          </p:cNvPr>
          <p:cNvSpPr txBox="1"/>
          <p:nvPr/>
        </p:nvSpPr>
        <p:spPr>
          <a:xfrm>
            <a:off x="1058347" y="4136647"/>
            <a:ext cx="161236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Carregar os </a:t>
            </a:r>
            <a:r>
              <a:rPr lang="pt-BR" sz="3200" b="1" dirty="0" err="1">
                <a:latin typeface="Barlow" panose="00000500000000000000" pitchFamily="2" charset="0"/>
              </a:rPr>
              <a:t>keys</a:t>
            </a:r>
            <a:endParaRPr lang="pt-BR" sz="3200" b="1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targ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read_excel</a:t>
            </a:r>
            <a:r>
              <a:rPr lang="pt-BR" sz="3200" dirty="0">
                <a:latin typeface="Barlow" panose="00000500000000000000" pitchFamily="2" charset="0"/>
              </a:rPr>
              <a:t>("data/bfi_dic.xlsx", </a:t>
            </a:r>
            <a:r>
              <a:rPr lang="pt-BR" sz="3200" dirty="0" err="1">
                <a:latin typeface="Barlow" panose="00000500000000000000" pitchFamily="2" charset="0"/>
              </a:rPr>
              <a:t>sheet</a:t>
            </a:r>
            <a:r>
              <a:rPr lang="pt-BR" sz="3200" dirty="0">
                <a:latin typeface="Barlow" panose="00000500000000000000" pitchFamily="2" charset="0"/>
              </a:rPr>
              <a:t> = "target")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targ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as.matrix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targ</a:t>
            </a:r>
            <a:r>
              <a:rPr lang="pt-BR" sz="3200" dirty="0">
                <a:latin typeface="Barlow" panose="00000500000000000000" pitchFamily="2" charset="0"/>
              </a:rPr>
              <a:t>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b="1" dirty="0">
                <a:latin typeface="Barlow" panose="00000500000000000000" pitchFamily="2" charset="0"/>
              </a:rPr>
              <a:t># Rodar a análise com rotação target obliqua</a:t>
            </a:r>
          </a:p>
          <a:p>
            <a:r>
              <a:rPr lang="pt-BR" sz="3200" dirty="0" err="1">
                <a:latin typeface="Barlow" panose="00000500000000000000" pitchFamily="2" charset="0"/>
              </a:rPr>
              <a:t>efa_bfi_target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fa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poly_cor,nfactors</a:t>
            </a:r>
            <a:r>
              <a:rPr lang="pt-BR" sz="3200" dirty="0">
                <a:latin typeface="Barlow" panose="00000500000000000000" pitchFamily="2" charset="0"/>
              </a:rPr>
              <a:t> = 5, </a:t>
            </a:r>
            <a:r>
              <a:rPr lang="pt-BR" sz="3200" dirty="0" err="1">
                <a:latin typeface="Barlow" panose="00000500000000000000" pitchFamily="2" charset="0"/>
              </a:rPr>
              <a:t>n.obs</a:t>
            </a:r>
            <a:r>
              <a:rPr lang="pt-BR" sz="3200" dirty="0">
                <a:latin typeface="Barlow" panose="00000500000000000000" pitchFamily="2" charset="0"/>
              </a:rPr>
              <a:t>=2545,                  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rotate</a:t>
            </a:r>
            <a:r>
              <a:rPr lang="pt-BR" sz="3200" dirty="0">
                <a:latin typeface="Barlow" panose="00000500000000000000" pitchFamily="2" charset="0"/>
              </a:rPr>
              <a:t>="</a:t>
            </a:r>
            <a:r>
              <a:rPr lang="pt-BR" sz="3200" dirty="0" err="1">
                <a:latin typeface="Barlow" panose="00000500000000000000" pitchFamily="2" charset="0"/>
              </a:rPr>
              <a:t>TargetQ</a:t>
            </a:r>
            <a:r>
              <a:rPr lang="pt-BR" sz="3200" dirty="0">
                <a:latin typeface="Barlow" panose="00000500000000000000" pitchFamily="2" charset="0"/>
              </a:rPr>
              <a:t>",Target=</a:t>
            </a:r>
            <a:r>
              <a:rPr lang="pt-BR" sz="3200" dirty="0" err="1">
                <a:latin typeface="Barlow" panose="00000500000000000000" pitchFamily="2" charset="0"/>
              </a:rPr>
              <a:t>list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targ</a:t>
            </a:r>
            <a:r>
              <a:rPr lang="pt-BR" sz="3200" dirty="0">
                <a:latin typeface="Barlow" panose="00000500000000000000" pitchFamily="2" charset="0"/>
              </a:rPr>
              <a:t>))  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efa_bfi_target</a:t>
            </a:r>
            <a:endParaRPr lang="pt-BR" sz="3200" dirty="0">
              <a:latin typeface="Barlow" panose="00000500000000000000" pitchFamily="2" charset="0"/>
            </a:endParaRPr>
          </a:p>
          <a:p>
            <a:endParaRPr lang="pt-BR" sz="3200" dirty="0" err="1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854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7274E3-3AA9-29FF-4AE1-773826101A7D}"/>
              </a:ext>
            </a:extLst>
          </p:cNvPr>
          <p:cNvSpPr txBox="1">
            <a:spLocks/>
          </p:cNvSpPr>
          <p:nvPr/>
        </p:nvSpPr>
        <p:spPr>
          <a:xfrm>
            <a:off x="7263917" y="2415879"/>
            <a:ext cx="2515117" cy="1066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 err="1">
                <a:latin typeface="Barlow" panose="00000500000000000000" pitchFamily="2" charset="0"/>
              </a:rPr>
              <a:t>Matriz</a:t>
            </a:r>
            <a:r>
              <a:rPr lang="en-GB" sz="2800" b="1" dirty="0">
                <a:latin typeface="Barlow" panose="00000500000000000000" pitchFamily="2" charset="0"/>
              </a:rPr>
              <a:t> target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329CC5-93B9-0A44-B33E-D94CA02655C5}"/>
              </a:ext>
            </a:extLst>
          </p:cNvPr>
          <p:cNvSpPr txBox="1">
            <a:spLocks/>
          </p:cNvSpPr>
          <p:nvPr/>
        </p:nvSpPr>
        <p:spPr>
          <a:xfrm>
            <a:off x="11532026" y="1680780"/>
            <a:ext cx="5804625" cy="983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dirty="0" err="1">
                <a:latin typeface="Barlow" panose="00000500000000000000" pitchFamily="2" charset="0"/>
              </a:rPr>
              <a:t>Cargas</a:t>
            </a:r>
            <a:r>
              <a:rPr lang="en-GB" sz="2800" b="1" dirty="0">
                <a:latin typeface="Barlow" panose="00000500000000000000" pitchFamily="2" charset="0"/>
              </a:rPr>
              <a:t> </a:t>
            </a:r>
            <a:r>
              <a:rPr lang="en-GB" sz="2800" b="1" dirty="0" err="1">
                <a:latin typeface="Barlow" panose="00000500000000000000" pitchFamily="2" charset="0"/>
              </a:rPr>
              <a:t>fatoriais</a:t>
            </a:r>
            <a:r>
              <a:rPr lang="en-GB" sz="2800" b="1" dirty="0">
                <a:latin typeface="Barlow" panose="00000500000000000000" pitchFamily="2" charset="0"/>
              </a:rPr>
              <a:t> </a:t>
            </a:r>
            <a:r>
              <a:rPr lang="en-GB" sz="2800" b="1" dirty="0" err="1">
                <a:latin typeface="Barlow" panose="00000500000000000000" pitchFamily="2" charset="0"/>
              </a:rPr>
              <a:t>padronizadas</a:t>
            </a:r>
            <a:endParaRPr lang="en-GB" sz="2800" b="1" dirty="0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BC758A-A73D-0E06-6C83-73DE40151FD8}"/>
              </a:ext>
            </a:extLst>
          </p:cNvPr>
          <p:cNvSpPr txBox="1"/>
          <p:nvPr/>
        </p:nvSpPr>
        <p:spPr>
          <a:xfrm>
            <a:off x="974523" y="2997693"/>
            <a:ext cx="5231948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800" dirty="0">
                <a:latin typeface="Barlow" panose="00000500000000000000" pitchFamily="2" charset="0"/>
              </a:rPr>
              <a:t>A </a:t>
            </a:r>
            <a:r>
              <a:rPr lang="en-GB" sz="3800" dirty="0" err="1">
                <a:latin typeface="Barlow" panose="00000500000000000000" pitchFamily="2" charset="0"/>
              </a:rPr>
              <a:t>partir</a:t>
            </a:r>
            <a:r>
              <a:rPr lang="en-GB" sz="3800" dirty="0">
                <a:latin typeface="Barlow" panose="00000500000000000000" pitchFamily="2" charset="0"/>
              </a:rPr>
              <a:t> da target rotation é </a:t>
            </a:r>
            <a:r>
              <a:rPr lang="en-GB" sz="3800" dirty="0" err="1">
                <a:latin typeface="Barlow" panose="00000500000000000000" pitchFamily="2" charset="0"/>
              </a:rPr>
              <a:t>possível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indicar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onde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cargas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próximas</a:t>
            </a:r>
            <a:r>
              <a:rPr lang="en-GB" sz="3800" dirty="0">
                <a:latin typeface="Barlow" panose="00000500000000000000" pitchFamily="2" charset="0"/>
              </a:rPr>
              <a:t> de 0 </a:t>
            </a:r>
            <a:r>
              <a:rPr lang="en-GB" sz="3800" dirty="0" err="1">
                <a:latin typeface="Barlow" panose="00000500000000000000" pitchFamily="2" charset="0"/>
              </a:rPr>
              <a:t>ou</a:t>
            </a:r>
            <a:r>
              <a:rPr lang="en-GB" sz="3800" dirty="0">
                <a:latin typeface="Barlow" panose="00000500000000000000" pitchFamily="2" charset="0"/>
              </a:rPr>
              <a:t> 1 </a:t>
            </a:r>
            <a:r>
              <a:rPr lang="en-GB" sz="3800" dirty="0" err="1">
                <a:latin typeface="Barlow" panose="00000500000000000000" pitchFamily="2" charset="0"/>
              </a:rPr>
              <a:t>são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mais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desejáveis</a:t>
            </a:r>
            <a:r>
              <a:rPr lang="en-GB" sz="3800" dirty="0">
                <a:latin typeface="Barlow" panose="00000500000000000000" pitchFamily="2" charset="0"/>
              </a:rPr>
              <a:t>. </a:t>
            </a:r>
            <a:r>
              <a:rPr lang="en-GB" sz="3800" dirty="0" err="1">
                <a:latin typeface="Barlow" panose="00000500000000000000" pitchFamily="2" charset="0"/>
              </a:rPr>
              <a:t>Isso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permite</a:t>
            </a:r>
            <a:r>
              <a:rPr lang="en-GB" sz="3800" dirty="0">
                <a:latin typeface="Barlow" panose="00000500000000000000" pitchFamily="2" charset="0"/>
              </a:rPr>
              <a:t> que a </a:t>
            </a:r>
            <a:r>
              <a:rPr lang="en-GB" sz="3800" dirty="0" err="1">
                <a:latin typeface="Barlow" panose="00000500000000000000" pitchFamily="2" charset="0"/>
              </a:rPr>
              <a:t>matriz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seja</a:t>
            </a:r>
            <a:r>
              <a:rPr lang="en-GB" sz="3800" dirty="0">
                <a:latin typeface="Barlow" panose="00000500000000000000" pitchFamily="2" charset="0"/>
              </a:rPr>
              <a:t> “</a:t>
            </a:r>
            <a:r>
              <a:rPr lang="en-GB" sz="3800" dirty="0" err="1">
                <a:latin typeface="Barlow" panose="00000500000000000000" pitchFamily="2" charset="0"/>
              </a:rPr>
              <a:t>rotada</a:t>
            </a:r>
            <a:r>
              <a:rPr lang="en-GB" sz="3800" dirty="0">
                <a:latin typeface="Barlow" panose="00000500000000000000" pitchFamily="2" charset="0"/>
              </a:rPr>
              <a:t>” de forma manual, o que auxilia a </a:t>
            </a:r>
            <a:r>
              <a:rPr lang="en-GB" sz="3800" dirty="0" err="1">
                <a:latin typeface="Barlow" panose="00000500000000000000" pitchFamily="2" charset="0"/>
              </a:rPr>
              <a:t>identificar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estruturas</a:t>
            </a:r>
            <a:r>
              <a:rPr lang="en-GB" sz="3800" dirty="0">
                <a:latin typeface="Barlow" panose="00000500000000000000" pitchFamily="2" charset="0"/>
              </a:rPr>
              <a:t> </a:t>
            </a:r>
            <a:r>
              <a:rPr lang="en-GB" sz="3800" dirty="0" err="1">
                <a:latin typeface="Barlow" panose="00000500000000000000" pitchFamily="2" charset="0"/>
              </a:rPr>
              <a:t>fatoriais</a:t>
            </a:r>
            <a:r>
              <a:rPr lang="en-GB" sz="3800" dirty="0">
                <a:latin typeface="Barlow" panose="00000500000000000000" pitchFamily="2" charset="0"/>
              </a:rPr>
              <a:t> simples e </a:t>
            </a:r>
            <a:r>
              <a:rPr lang="en-GB" sz="3800" dirty="0" err="1">
                <a:latin typeface="Barlow" panose="00000500000000000000" pitchFamily="2" charset="0"/>
              </a:rPr>
              <a:t>complexas</a:t>
            </a:r>
            <a:r>
              <a:rPr lang="en-GB" sz="3800" dirty="0">
                <a:latin typeface="Barlow" panose="00000500000000000000" pitchFamily="2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A7DF46A-E246-D493-8962-65CABBAA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7"/>
          <a:stretch/>
        </p:blipFill>
        <p:spPr>
          <a:xfrm>
            <a:off x="6978640" y="3092711"/>
            <a:ext cx="2701189" cy="67414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97FFDF0-6B04-DC5D-E8D7-23BE6FE3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010" y="2365939"/>
            <a:ext cx="6738662" cy="756307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27221F5-1DCA-9FC4-4694-36946859996A}"/>
              </a:ext>
            </a:extLst>
          </p:cNvPr>
          <p:cNvSpPr/>
          <p:nvPr/>
        </p:nvSpPr>
        <p:spPr>
          <a:xfrm>
            <a:off x="10991088" y="6899262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41766DF-4937-0FDF-D4A6-C286EF647A84}"/>
              </a:ext>
            </a:extLst>
          </p:cNvPr>
          <p:cNvSpPr/>
          <p:nvPr/>
        </p:nvSpPr>
        <p:spPr>
          <a:xfrm>
            <a:off x="13575766" y="262771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1C81D9-7BA7-4365-8E76-3DB93EDACFD0}"/>
              </a:ext>
            </a:extLst>
          </p:cNvPr>
          <p:cNvSpPr/>
          <p:nvPr/>
        </p:nvSpPr>
        <p:spPr>
          <a:xfrm>
            <a:off x="12700902" y="404299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A62417-4C4B-339D-8B26-10902972832A}"/>
              </a:ext>
            </a:extLst>
          </p:cNvPr>
          <p:cNvSpPr/>
          <p:nvPr/>
        </p:nvSpPr>
        <p:spPr>
          <a:xfrm>
            <a:off x="11826075" y="5461521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AA2241C-FCCC-727A-723C-777529516638}"/>
              </a:ext>
            </a:extLst>
          </p:cNvPr>
          <p:cNvSpPr/>
          <p:nvPr/>
        </p:nvSpPr>
        <p:spPr>
          <a:xfrm>
            <a:off x="14360419" y="8343900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8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4279FA-B757-F036-75B8-305C6E59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3794586"/>
            <a:ext cx="13852716" cy="56966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D50E2C-58AC-2261-37A5-AE42043E1DCB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E91FAD-91A0-207E-112A-848718533F87}"/>
              </a:ext>
            </a:extLst>
          </p:cNvPr>
          <p:cNvSpPr txBox="1"/>
          <p:nvPr/>
        </p:nvSpPr>
        <p:spPr>
          <a:xfrm>
            <a:off x="951349" y="296187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Resultados gerais sobre o modelo</a:t>
            </a:r>
          </a:p>
        </p:txBody>
      </p:sp>
    </p:spTree>
    <p:extLst>
      <p:ext uri="{BB962C8B-B14F-4D97-AF65-F5344CB8AC3E}">
        <p14:creationId xmlns:p14="http://schemas.microsoft.com/office/powerpoint/2010/main" val="55228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4000" dirty="0" err="1">
                <a:solidFill>
                  <a:srgbClr val="F6FBFC"/>
                </a:solidFill>
                <a:latin typeface="Barlow" panose="00000500000000000000" pitchFamily="2" charset="0"/>
              </a:rPr>
              <a:t>duvidas_IDE</a:t>
            </a:r>
            <a:r>
              <a:rPr lang="en-US" sz="4000" dirty="0">
                <a:solidFill>
                  <a:srgbClr val="F6FBFC"/>
                </a:solidFill>
                <a:latin typeface="Barlow" panose="00000500000000000000" pitchFamily="2" charset="0"/>
              </a:rPr>
              <a:t> == “sim” {</a:t>
            </a:r>
          </a:p>
          <a:p>
            <a:r>
              <a:rPr lang="en-US" sz="4000" dirty="0">
                <a:solidFill>
                  <a:srgbClr val="F6FBFC"/>
                </a:solidFill>
                <a:latin typeface="Barlow" panose="00000500000000000000" pitchFamily="2" charset="0"/>
              </a:rPr>
              <a:t>print(“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</a:rPr>
              <a:t>R express</a:t>
            </a:r>
            <a:r>
              <a:rPr lang="en-US" sz="4000" dirty="0">
                <a:solidFill>
                  <a:srgbClr val="F6FBFC"/>
                </a:solidFill>
                <a:latin typeface="Barlow" panose="00000500000000000000" pitchFamily="2" charset="0"/>
              </a:rPr>
              <a:t>")</a:t>
            </a:r>
          </a:p>
          <a:p>
            <a:r>
              <a:rPr lang="en-US" sz="4000" dirty="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4000" dirty="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93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489"/>
            <a:ext cx="166497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escala de personalidade apresenta evidências de validade de estrutura interna satisfatórias;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Apesar da análise paralela indicar a extração de 10 fatores, a testagem com 4 a 6 fatores mostra que a estrutura tende a não ter coerência teórica a partir dos seis fatores;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índices de adequação são adequados e/ou satisfatórios para estruturas simples, como foi visto na rotação target;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As correlações entre os fatores estão dentro do esperado para construtos de personalidade.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004816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3003" y="3193666"/>
            <a:ext cx="59055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confiabilidade tem a ver com a precisão com que um teste mede um construto. 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2EE9D7-69A1-95EF-7D79-72CE91D3D64A}"/>
              </a:ext>
            </a:extLst>
          </p:cNvPr>
          <p:cNvSpPr/>
          <p:nvPr/>
        </p:nvSpPr>
        <p:spPr>
          <a:xfrm>
            <a:off x="10103384" y="2978113"/>
            <a:ext cx="5105400" cy="5013291"/>
          </a:xfrm>
          <a:prstGeom prst="ellipse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 dirty="0"/>
              <a:t>Escore observado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C0A057D-12DF-7E17-B29B-6B978314686E}"/>
              </a:ext>
            </a:extLst>
          </p:cNvPr>
          <p:cNvSpPr/>
          <p:nvPr/>
        </p:nvSpPr>
        <p:spPr>
          <a:xfrm>
            <a:off x="11049000" y="2986931"/>
            <a:ext cx="5105400" cy="50044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pt-BR" sz="2800" dirty="0"/>
          </a:p>
          <a:p>
            <a:pPr algn="r"/>
            <a:endParaRPr lang="pt-BR" sz="2800" dirty="0"/>
          </a:p>
          <a:p>
            <a:pPr algn="r"/>
            <a:r>
              <a:rPr lang="pt-BR" sz="2800" dirty="0"/>
              <a:t>Escore verdadeiro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4F6FEE6-C1D0-B323-0F00-A56D27A10960}"/>
              </a:ext>
            </a:extLst>
          </p:cNvPr>
          <p:cNvCxnSpPr/>
          <p:nvPr/>
        </p:nvCxnSpPr>
        <p:spPr>
          <a:xfrm flipV="1">
            <a:off x="9597166" y="7515399"/>
            <a:ext cx="693683" cy="582414"/>
          </a:xfrm>
          <a:prstGeom prst="straightConnector1">
            <a:avLst/>
          </a:prstGeom>
          <a:ln w="5715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1CB69A4-8C97-B47F-6E80-6BFF5E703BE7}"/>
              </a:ext>
            </a:extLst>
          </p:cNvPr>
          <p:cNvSpPr txBox="1">
            <a:spLocks/>
          </p:cNvSpPr>
          <p:nvPr/>
        </p:nvSpPr>
        <p:spPr>
          <a:xfrm>
            <a:off x="8434525" y="8097812"/>
            <a:ext cx="2203166" cy="7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Erro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49E8C1-FB37-78D4-C3B7-E7E2C5B0D945}"/>
              </a:ext>
            </a:extLst>
          </p:cNvPr>
          <p:cNvSpPr txBox="1"/>
          <p:nvPr/>
        </p:nvSpPr>
        <p:spPr>
          <a:xfrm>
            <a:off x="12404992" y="9323232"/>
            <a:ext cx="7498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Barlow" panose="00000500000000000000" pitchFamily="2" charset="0"/>
              </a:rPr>
              <a:t>Alves, G., Souza, M. S. &amp; Baptista, M. N. (2019)</a:t>
            </a:r>
          </a:p>
        </p:txBody>
      </p:sp>
    </p:spTree>
    <p:extLst>
      <p:ext uri="{BB962C8B-B14F-4D97-AF65-F5344CB8AC3E}">
        <p14:creationId xmlns:p14="http://schemas.microsoft.com/office/powerpoint/2010/main" val="37172955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vars(a1, a2, a3, a4, a5),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c(a1),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 para Amabilidade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DD66A6-1A8B-86F7-3025-8C69AD72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585265"/>
            <a:ext cx="6629400" cy="6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8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vars(c1, c2, c3, c4, c5),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Conscienciosidade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34B5A9-8CFE-D411-B402-BF678751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2700558"/>
            <a:ext cx="6347637" cy="628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vars(e1, e2, e3, e4, e5),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 para Extroversão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3317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vars(n1, n2, n3, n4, n5),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 para Neuroticismo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92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vars(o1, o2, o3, o4, o5),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 para Abertura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2042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Existem diferenças nos escores ao olhar grupos como gênero? 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medias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traço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grupo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2579099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489"/>
            <a:ext cx="166497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Sim, a confiabilidade de cada escala ficou acima de .70 (satisfatórios)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906204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46470" y="3321946"/>
            <a:ext cx="1621283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25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ordinais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N = 2545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participantes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item é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-normal </a:t>
            </a: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multidimensional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cinco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FE6305-C402-A283-E722-5DE0480AC984}"/>
              </a:ext>
            </a:extLst>
          </p:cNvPr>
          <p:cNvSpPr txBox="1">
            <a:spLocks/>
          </p:cNvSpPr>
          <p:nvPr/>
        </p:nvSpPr>
        <p:spPr>
          <a:xfrm>
            <a:off x="1046470" y="8044071"/>
            <a:ext cx="16195060" cy="77746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PERGUNTA: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Temos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observações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suficiente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estimar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81437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12546" y="357231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2895600" y="4499815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80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80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80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80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39660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5" name="CaixaDeTexto 4"/>
          <p:cNvSpPr txBox="1"/>
          <p:nvPr/>
        </p:nvSpPr>
        <p:spPr>
          <a:xfrm>
            <a:off x="2048720" y="8214522"/>
            <a:ext cx="159100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1. Comparando médias</a:t>
            </a:r>
          </a:p>
        </p:txBody>
      </p:sp>
    </p:spTree>
    <p:extLst>
      <p:ext uri="{BB962C8B-B14F-4D97-AF65-F5344CB8AC3E}">
        <p14:creationId xmlns:p14="http://schemas.microsoft.com/office/powerpoint/2010/main" val="8582969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536192" y="3594862"/>
            <a:ext cx="158480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Relação entre uma variável dependente e uma variável independente.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Comparação de médias entre dois grupos, como crianças X adolescentes ou meninos X meninas.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9763552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536192" y="3594862"/>
            <a:ext cx="1584804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Com dados que assumem uma distribuição normal e variâncias similares, é comum que seja o usado o teste </a:t>
            </a:r>
            <a:r>
              <a:rPr lang="pt-BR" sz="4800" i="1" dirty="0"/>
              <a:t>t. </a:t>
            </a:r>
            <a:r>
              <a:rPr lang="pt-BR" sz="4800" dirty="0"/>
              <a:t>Para dados com variâncias não-iguais, pode-se usar o teste de </a:t>
            </a:r>
            <a:r>
              <a:rPr lang="pt-BR" sz="4800" i="1" dirty="0" err="1"/>
              <a:t>Welch</a:t>
            </a:r>
            <a:r>
              <a:rPr lang="pt-BR" sz="4800" i="1" dirty="0"/>
              <a:t>. </a:t>
            </a:r>
            <a:endParaRPr lang="pt-BR" sz="4800" dirty="0"/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Aqui, a hipótese nula indica que as médias são iguais. Ou seja, não há diferenças de médias entre os grupos.</a:t>
            </a:r>
          </a:p>
        </p:txBody>
      </p:sp>
    </p:spTree>
    <p:extLst>
      <p:ext uri="{BB962C8B-B14F-4D97-AF65-F5344CB8AC3E}">
        <p14:creationId xmlns:p14="http://schemas.microsoft.com/office/powerpoint/2010/main" val="28221090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536193" y="3848855"/>
          <a:ext cx="15848043" cy="6104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82681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5282681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5282681">
                  <a:extLst>
                    <a:ext uri="{9D8B030D-6E8A-4147-A177-3AD203B41FA5}">
                      <a16:colId xmlns:a16="http://schemas.microsoft.com/office/drawing/2014/main" val="749628461"/>
                    </a:ext>
                  </a:extLst>
                </a:gridCol>
              </a:tblGrid>
              <a:tr h="13043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Crianças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Adultos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Doces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200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Proteínas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150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Vegetais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150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Frutas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Total</a:t>
                      </a:r>
                    </a:p>
                  </a:txBody>
                  <a:tcPr marL="137160" marR="137160" marT="68580" marB="68580" anchor="ctr">
                    <a:solidFill>
                      <a:srgbClr val="04A0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600</a:t>
                      </a:r>
                    </a:p>
                  </a:txBody>
                  <a:tcPr marL="137160" marR="137160" marT="68580" marB="68580" anchor="ctr">
                    <a:solidFill>
                      <a:srgbClr val="04A07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1700</a:t>
                      </a:r>
                    </a:p>
                  </a:txBody>
                  <a:tcPr marL="137160" marR="137160" marT="68580" marB="68580" anchor="ctr">
                    <a:solidFill>
                      <a:srgbClr val="04A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536192" y="3341024"/>
            <a:ext cx="16477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buClr>
                <a:srgbClr val="04A07B"/>
              </a:buClr>
            </a:pPr>
            <a:r>
              <a:rPr lang="pt-BR" sz="2400" i="1" dirty="0"/>
              <a:t>Tabela com consumo diário médio de calorias (gramas) de pessoas de acordo com seu estágio de vida.</a:t>
            </a:r>
          </a:p>
        </p:txBody>
      </p:sp>
    </p:spTree>
    <p:extLst>
      <p:ext uri="{BB962C8B-B14F-4D97-AF65-F5344CB8AC3E}">
        <p14:creationId xmlns:p14="http://schemas.microsoft.com/office/powerpoint/2010/main" val="6370804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536192" y="3317862"/>
            <a:ext cx="1584804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000" b="1" dirty="0">
                <a:solidFill>
                  <a:srgbClr val="04A07B"/>
                </a:solidFill>
              </a:rPr>
              <a:t>#Carregando pacotes</a:t>
            </a:r>
          </a:p>
          <a:p>
            <a:pPr>
              <a:buClr>
                <a:srgbClr val="04A07B"/>
              </a:buClr>
            </a:pPr>
            <a:r>
              <a:rPr lang="pt-BR" sz="3000" dirty="0" err="1"/>
              <a:t>library</a:t>
            </a:r>
            <a:r>
              <a:rPr lang="pt-BR" sz="3000" dirty="0"/>
              <a:t>(</a:t>
            </a:r>
            <a:r>
              <a:rPr lang="pt-BR" sz="3000" dirty="0" err="1"/>
              <a:t>tidyverse</a:t>
            </a:r>
            <a:r>
              <a:rPr lang="pt-BR" sz="3000" dirty="0"/>
              <a:t>)</a:t>
            </a:r>
          </a:p>
          <a:p>
            <a:pPr>
              <a:buClr>
                <a:srgbClr val="04A07B"/>
              </a:buClr>
            </a:pPr>
            <a:r>
              <a:rPr lang="pt-BR" sz="3000" dirty="0" err="1"/>
              <a:t>library</a:t>
            </a:r>
            <a:r>
              <a:rPr lang="pt-BR" sz="3000" dirty="0"/>
              <a:t>(</a:t>
            </a:r>
            <a:r>
              <a:rPr lang="pt-BR" sz="3000" dirty="0" err="1"/>
              <a:t>lsr</a:t>
            </a:r>
            <a:r>
              <a:rPr lang="pt-BR" sz="3000" dirty="0"/>
              <a:t>)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3000" dirty="0"/>
          </a:p>
          <a:p>
            <a:pPr>
              <a:buClr>
                <a:srgbClr val="04A07B"/>
              </a:buClr>
            </a:pPr>
            <a:r>
              <a:rPr lang="pt-BR" sz="3000" b="1" dirty="0">
                <a:solidFill>
                  <a:srgbClr val="04A07B"/>
                </a:solidFill>
              </a:rPr>
              <a:t>#Comparando médias: dois grupos</a:t>
            </a:r>
          </a:p>
          <a:p>
            <a:pPr>
              <a:buClr>
                <a:srgbClr val="04A07B"/>
              </a:buClr>
            </a:pPr>
            <a:r>
              <a:rPr lang="pt-BR" sz="3000" b="1" dirty="0">
                <a:solidFill>
                  <a:srgbClr val="04A07B"/>
                </a:solidFill>
              </a:rPr>
              <a:t>#Dados sobre consumo diário de calorias para crianças e adultos</a:t>
            </a:r>
          </a:p>
          <a:p>
            <a:pPr>
              <a:buClr>
                <a:srgbClr val="04A07B"/>
              </a:buClr>
            </a:pPr>
            <a:r>
              <a:rPr lang="pt-BR" sz="3000" dirty="0"/>
              <a:t>crianças &lt;- c(200,150,150,100)</a:t>
            </a:r>
          </a:p>
          <a:p>
            <a:pPr>
              <a:buClr>
                <a:srgbClr val="04A07B"/>
              </a:buClr>
            </a:pPr>
            <a:r>
              <a:rPr lang="pt-BR" sz="3000" dirty="0"/>
              <a:t>adultos &lt;- c(300,400,500,500)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3000" dirty="0"/>
          </a:p>
          <a:p>
            <a:pPr>
              <a:buClr>
                <a:srgbClr val="04A07B"/>
              </a:buClr>
            </a:pPr>
            <a:r>
              <a:rPr lang="pt-BR" sz="3000" b="1" dirty="0">
                <a:solidFill>
                  <a:srgbClr val="04A07B"/>
                </a:solidFill>
              </a:rPr>
              <a:t>#Vamos descobrir se existe uma diferença significativa entre o consumo diário de calorias?</a:t>
            </a:r>
          </a:p>
          <a:p>
            <a:pPr>
              <a:buClr>
                <a:srgbClr val="04A07B"/>
              </a:buClr>
            </a:pPr>
            <a:r>
              <a:rPr lang="pt-BR" sz="3000" dirty="0" err="1"/>
              <a:t>t.test</a:t>
            </a:r>
            <a:r>
              <a:rPr lang="pt-BR" sz="3000" dirty="0"/>
              <a:t>(</a:t>
            </a:r>
            <a:r>
              <a:rPr lang="pt-BR" sz="3000" dirty="0" err="1"/>
              <a:t>crianças,adultos</a:t>
            </a:r>
            <a:r>
              <a:rPr lang="pt-BR" sz="3000" dirty="0"/>
              <a:t>)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3000" dirty="0"/>
          </a:p>
          <a:p>
            <a:pPr>
              <a:buClr>
                <a:srgbClr val="04A07B"/>
              </a:buClr>
            </a:pPr>
            <a:r>
              <a:rPr lang="pt-BR" sz="3000" b="1" dirty="0">
                <a:solidFill>
                  <a:srgbClr val="04A07B"/>
                </a:solidFill>
              </a:rPr>
              <a:t>#Tamanho do efeito</a:t>
            </a:r>
          </a:p>
          <a:p>
            <a:pPr>
              <a:buClr>
                <a:srgbClr val="04A07B"/>
              </a:buClr>
            </a:pPr>
            <a:r>
              <a:rPr lang="pt-BR" sz="3000" dirty="0" err="1"/>
              <a:t>cohensD</a:t>
            </a:r>
            <a:r>
              <a:rPr lang="pt-BR" sz="3000" dirty="0"/>
              <a:t>(</a:t>
            </a:r>
            <a:r>
              <a:rPr lang="pt-BR" sz="3000" dirty="0" err="1"/>
              <a:t>crianças,adultos</a:t>
            </a:r>
            <a:r>
              <a:rPr lang="pt-BR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250436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3" y="3368261"/>
            <a:ext cx="15239450" cy="54708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0980773" y="6900120"/>
            <a:ext cx="4784652" cy="2220375"/>
          </a:xfrm>
          <a:prstGeom prst="rect">
            <a:avLst/>
          </a:prstGeom>
          <a:solidFill>
            <a:schemeClr val="bg1"/>
          </a:solidFill>
          <a:ln w="38100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Média de calorias de cada grupo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80385" y="7559750"/>
            <a:ext cx="4962945" cy="1279392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6826103" y="7974419"/>
            <a:ext cx="3827721" cy="223284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5691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3" y="3368261"/>
            <a:ext cx="15239450" cy="5470881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076466" y="6900120"/>
            <a:ext cx="5699177" cy="2220375"/>
          </a:xfrm>
          <a:prstGeom prst="rect">
            <a:avLst/>
          </a:prstGeom>
          <a:solidFill>
            <a:schemeClr val="bg1"/>
          </a:solidFill>
          <a:ln w="38100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t </a:t>
            </a:r>
            <a:r>
              <a:rPr lang="pt-BR" sz="4200" dirty="0" err="1">
                <a:solidFill>
                  <a:schemeClr val="bg2">
                    <a:lumMod val="10000"/>
                  </a:schemeClr>
                </a:solidFill>
              </a:rPr>
              <a:t>statistic</a:t>
            </a:r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, graus de liberdade e valor de </a:t>
            </a:r>
            <a:r>
              <a:rPr lang="pt-BR" sz="4200" i="1" dirty="0">
                <a:solidFill>
                  <a:schemeClr val="bg2">
                    <a:lumMod val="10000"/>
                  </a:schemeClr>
                </a:solidFill>
              </a:rPr>
              <a:t>p</a:t>
            </a:r>
          </a:p>
        </p:txBody>
      </p:sp>
      <p:sp>
        <p:nvSpPr>
          <p:cNvPr id="8" name="Retângulo 7"/>
          <p:cNvSpPr/>
          <p:nvPr/>
        </p:nvSpPr>
        <p:spPr>
          <a:xfrm>
            <a:off x="1599986" y="5015696"/>
            <a:ext cx="10074563" cy="662091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8261498" y="6124354"/>
            <a:ext cx="2488019" cy="1786271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1521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Dois grupos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536192" y="3594861"/>
            <a:ext cx="1584804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O </a:t>
            </a:r>
            <a:r>
              <a:rPr lang="pt-BR" sz="4800" i="1" dirty="0"/>
              <a:t>t score</a:t>
            </a:r>
            <a:r>
              <a:rPr lang="pt-BR" sz="4800" dirty="0"/>
              <a:t> é resultado da </a:t>
            </a:r>
            <a:r>
              <a:rPr lang="pt-BR" sz="4800" b="1" dirty="0"/>
              <a:t>razão da diferença entre dois grupos e a diferença </a:t>
            </a:r>
            <a:r>
              <a:rPr lang="pt-BR" sz="4800" b="1" dirty="0" err="1"/>
              <a:t>intra</a:t>
            </a:r>
            <a:r>
              <a:rPr lang="pt-BR" sz="4800" b="1" dirty="0"/>
              <a:t> grupos</a:t>
            </a:r>
            <a:r>
              <a:rPr lang="pt-BR" sz="4800" dirty="0"/>
              <a:t>. Então, quanto menor for o valor do </a:t>
            </a:r>
            <a:r>
              <a:rPr lang="pt-BR" sz="4800" i="1" dirty="0"/>
              <a:t>t score</a:t>
            </a:r>
            <a:r>
              <a:rPr lang="pt-BR" sz="4800" dirty="0"/>
              <a:t>, maior é similaridade nas médias dos grupos. 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04A07B"/>
                </a:solidFill>
              </a:rPr>
              <a:t>Interpretação:</a:t>
            </a:r>
            <a:r>
              <a:rPr lang="pt-BR" sz="4800" dirty="0"/>
              <a:t> Um </a:t>
            </a:r>
            <a:r>
              <a:rPr lang="pt-BR" sz="4800" i="1" dirty="0"/>
              <a:t>t score</a:t>
            </a:r>
            <a:r>
              <a:rPr lang="pt-BR" sz="4800" dirty="0"/>
              <a:t> de 5 indica que os grupos são cinco vezes “mais diferentes” entre eles do que dentre eles. Então, um</a:t>
            </a:r>
            <a:r>
              <a:rPr lang="pt-BR" sz="4800" i="1" dirty="0"/>
              <a:t> t score </a:t>
            </a:r>
            <a:r>
              <a:rPr lang="pt-BR" sz="4800" dirty="0"/>
              <a:t> maior, indica mais diferenças. Enquanto um </a:t>
            </a:r>
            <a:r>
              <a:rPr lang="pt-BR" sz="4800" i="1" dirty="0"/>
              <a:t>t score </a:t>
            </a:r>
            <a:r>
              <a:rPr lang="pt-BR" sz="4800" dirty="0"/>
              <a:t>menor indica mais similaridades (menos diferenças).</a:t>
            </a:r>
          </a:p>
        </p:txBody>
      </p:sp>
    </p:spTree>
    <p:extLst>
      <p:ext uri="{BB962C8B-B14F-4D97-AF65-F5344CB8AC3E}">
        <p14:creationId xmlns:p14="http://schemas.microsoft.com/office/powerpoint/2010/main" val="97893393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536192" y="3594862"/>
            <a:ext cx="158480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Relação entre uma variável dependente e uma variável independente.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800" dirty="0"/>
              <a:t>Comparação de médias entre três grupos ou mais, como etapas de vida.</a:t>
            </a:r>
          </a:p>
          <a:p>
            <a:pPr marL="514350" indent="-514350"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050803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536192" y="3599631"/>
          <a:ext cx="16414843" cy="6303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5194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168031">
                  <a:extLst>
                    <a:ext uri="{9D8B030D-6E8A-4147-A177-3AD203B41FA5}">
                      <a16:colId xmlns:a16="http://schemas.microsoft.com/office/drawing/2014/main" val="1325433878"/>
                    </a:ext>
                  </a:extLst>
                </a:gridCol>
                <a:gridCol w="5993297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3698321">
                  <a:extLst>
                    <a:ext uri="{9D8B030D-6E8A-4147-A177-3AD203B41FA5}">
                      <a16:colId xmlns:a16="http://schemas.microsoft.com/office/drawing/2014/main" val="1705675171"/>
                    </a:ext>
                  </a:extLst>
                </a:gridCol>
              </a:tblGrid>
              <a:tr h="13992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N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Escore médio A (</a:t>
                      </a:r>
                      <a:r>
                        <a:rPr lang="pt-BR" sz="3600" b="1" dirty="0" err="1"/>
                        <a:t>score.Items</a:t>
                      </a:r>
                      <a:r>
                        <a:rPr lang="pt-BR" sz="3600" b="1" dirty="0"/>
                        <a:t>)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DP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High</a:t>
                      </a:r>
                      <a:r>
                        <a:rPr lang="pt-BR" sz="3600" b="1" baseline="0" dirty="0"/>
                        <a:t> </a:t>
                      </a:r>
                      <a:r>
                        <a:rPr lang="pt-BR" sz="3600" b="1" baseline="0" dirty="0" err="1"/>
                        <a:t>school</a:t>
                      </a:r>
                      <a:endParaRPr lang="pt-BR" sz="36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224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4.51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0.88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 err="1"/>
                        <a:t>Finished</a:t>
                      </a:r>
                      <a:r>
                        <a:rPr lang="pt-BR" sz="3600" b="1" dirty="0"/>
                        <a:t> HS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292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4.58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0.88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/>
                        <a:t>Some </a:t>
                      </a:r>
                      <a:r>
                        <a:rPr lang="pt-BR" sz="3600" b="1" dirty="0" err="1"/>
                        <a:t>college</a:t>
                      </a:r>
                      <a:endParaRPr lang="pt-BR" sz="36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1249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4.75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0.84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10119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 err="1"/>
                        <a:t>College</a:t>
                      </a:r>
                      <a:r>
                        <a:rPr lang="pt-BR" sz="3600" b="1" dirty="0"/>
                        <a:t> </a:t>
                      </a:r>
                      <a:r>
                        <a:rPr lang="pt-BR" sz="3600" b="1" dirty="0" err="1"/>
                        <a:t>graduate</a:t>
                      </a:r>
                      <a:endParaRPr lang="pt-BR" sz="36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394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4.61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0.90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10119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600" b="1" dirty="0" err="1"/>
                        <a:t>Graduate</a:t>
                      </a:r>
                      <a:r>
                        <a:rPr lang="pt-BR" sz="3600" b="1" dirty="0"/>
                        <a:t> </a:t>
                      </a:r>
                      <a:r>
                        <a:rPr lang="pt-BR" sz="3600" b="1" dirty="0" err="1"/>
                        <a:t>degree</a:t>
                      </a:r>
                      <a:endParaRPr lang="pt-BR" sz="36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418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4.73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0.87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1319522" y="3086908"/>
            <a:ext cx="16477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4782" lvl="2">
              <a:buClr>
                <a:srgbClr val="04A07B"/>
              </a:buClr>
            </a:pPr>
            <a:r>
              <a:rPr lang="pt-BR" sz="2400" i="1" dirty="0"/>
              <a:t>Tabela com escores médios de Amabilidade por níveis de escolaridade, data(</a:t>
            </a:r>
            <a:r>
              <a:rPr lang="pt-BR" sz="2400" i="1" dirty="0" err="1"/>
              <a:t>bfi</a:t>
            </a:r>
            <a:r>
              <a:rPr lang="pt-BR" sz="2400" i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20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014210" y="7811484"/>
            <a:ext cx="2325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Inter" panose="020B0604020202020204" charset="0"/>
                <a:ea typeface="Inter" panose="020B0604020202020204" charset="0"/>
              </a:rPr>
              <a:t>função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5739064" y="6789123"/>
            <a:ext cx="974558" cy="1022361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6226341" y="5428309"/>
            <a:ext cx="20574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55935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579774" y="2936642"/>
            <a:ext cx="6694073" cy="7107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29E6A3-B69B-49E6-848F-435384652199}"/>
              </a:ext>
            </a:extLst>
          </p:cNvPr>
          <p:cNvSpPr txBox="1"/>
          <p:nvPr/>
        </p:nvSpPr>
        <p:spPr>
          <a:xfrm>
            <a:off x="1822622" y="3241292"/>
            <a:ext cx="6738819" cy="641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2400" b="1" dirty="0">
                <a:solidFill>
                  <a:srgbClr val="04A07B"/>
                </a:solidFill>
              </a:rPr>
              <a:t># ANOVA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>
              <a:buClr>
                <a:srgbClr val="04A07B"/>
              </a:buClr>
            </a:pPr>
            <a:endParaRPr lang="pt-BR" sz="2400" b="1" dirty="0">
              <a:solidFill>
                <a:srgbClr val="04A07B"/>
              </a:solidFill>
            </a:endParaRPr>
          </a:p>
          <a:p>
            <a:pPr>
              <a:buClr>
                <a:srgbClr val="04A07B"/>
              </a:buClr>
            </a:pPr>
            <a:r>
              <a:rPr lang="pt-BR" sz="2400" b="1" dirty="0">
                <a:solidFill>
                  <a:srgbClr val="04A07B"/>
                </a:solidFill>
              </a:rPr>
              <a:t># Construindo os escores de A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scores &lt;-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scoreItems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bfi.keys,bfi,min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=1,max=6) </a:t>
            </a:r>
          </a:p>
          <a:p>
            <a:pPr>
              <a:buClr>
                <a:srgbClr val="04A07B"/>
              </a:buClr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scores_bfi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&lt;-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as.data.frame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scores$scores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>
              <a:buClr>
                <a:srgbClr val="04A07B"/>
              </a:buClr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&lt;-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cbind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scores_bfi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>
              <a:buClr>
                <a:srgbClr val="04A07B"/>
              </a:buClr>
            </a:pPr>
            <a:endParaRPr lang="pt-BR" sz="2700" b="1" dirty="0">
              <a:solidFill>
                <a:srgbClr val="04A07B"/>
              </a:solidFill>
            </a:endParaRPr>
          </a:p>
          <a:p>
            <a:pPr>
              <a:buClr>
                <a:srgbClr val="04A07B"/>
              </a:buClr>
            </a:pPr>
            <a:r>
              <a:rPr lang="pt-BR" sz="2400" b="1" dirty="0">
                <a:solidFill>
                  <a:srgbClr val="04A07B"/>
                </a:solidFill>
              </a:rPr>
              <a:t># Construindo a tabela de médias (opcional)</a:t>
            </a:r>
          </a:p>
          <a:p>
            <a:pPr>
              <a:buClr>
                <a:srgbClr val="04A07B"/>
              </a:buClr>
            </a:pP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table_gender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&lt;-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bfi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%&gt;% 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group_by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education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%&gt;%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summarise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count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n(),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mean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mean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agree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na.rm = TRUE),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sd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=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sd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agree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na.rm = TRUE)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) %&gt;% </a:t>
            </a:r>
          </a:p>
          <a:p>
            <a:pPr>
              <a:buClr>
                <a:srgbClr val="04A07B"/>
              </a:buClr>
            </a:pP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pt-BR" sz="2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drop_na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()</a:t>
            </a:r>
          </a:p>
        </p:txBody>
      </p:sp>
      <p:sp>
        <p:nvSpPr>
          <p:cNvPr id="7" name="Retângulo 6"/>
          <p:cNvSpPr/>
          <p:nvPr/>
        </p:nvSpPr>
        <p:spPr>
          <a:xfrm>
            <a:off x="9144001" y="2936642"/>
            <a:ext cx="880607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700" b="1" dirty="0">
                <a:solidFill>
                  <a:srgbClr val="04A07B"/>
                </a:solidFill>
              </a:rPr>
              <a:t># Análise ANOVA</a:t>
            </a:r>
          </a:p>
          <a:p>
            <a:r>
              <a:rPr lang="pt-BR" sz="2700" dirty="0" err="1"/>
              <a:t>anova_bfi_gender</a:t>
            </a:r>
            <a:r>
              <a:rPr lang="pt-BR" sz="2700" dirty="0"/>
              <a:t> &lt;- </a:t>
            </a:r>
            <a:r>
              <a:rPr lang="pt-BR" sz="2700" dirty="0" err="1"/>
              <a:t>aov</a:t>
            </a:r>
            <a:r>
              <a:rPr lang="pt-BR" sz="2700" dirty="0"/>
              <a:t>(</a:t>
            </a:r>
            <a:r>
              <a:rPr lang="pt-BR" sz="2700" dirty="0" err="1"/>
              <a:t>mean</a:t>
            </a:r>
            <a:r>
              <a:rPr lang="pt-BR" sz="2700" dirty="0"/>
              <a:t> ~ </a:t>
            </a:r>
            <a:r>
              <a:rPr lang="pt-BR" sz="2700" dirty="0" err="1"/>
              <a:t>education</a:t>
            </a:r>
            <a:r>
              <a:rPr lang="pt-BR" sz="2700" dirty="0"/>
              <a:t>, data = </a:t>
            </a:r>
            <a:r>
              <a:rPr lang="pt-BR" sz="2700" dirty="0" err="1"/>
              <a:t>table_gender</a:t>
            </a:r>
            <a:r>
              <a:rPr lang="pt-BR" sz="2700" dirty="0"/>
              <a:t>)</a:t>
            </a:r>
          </a:p>
          <a:p>
            <a:endParaRPr lang="pt-BR" sz="2700" dirty="0"/>
          </a:p>
          <a:p>
            <a:r>
              <a:rPr lang="pt-BR" sz="2700" b="1" dirty="0">
                <a:solidFill>
                  <a:srgbClr val="04A07B"/>
                </a:solidFill>
              </a:rPr>
              <a:t># Resultados ANOVA</a:t>
            </a:r>
          </a:p>
          <a:p>
            <a:r>
              <a:rPr lang="pt-BR" sz="2700" dirty="0" err="1"/>
              <a:t>summary</a:t>
            </a:r>
            <a:r>
              <a:rPr lang="pt-BR" sz="2700" dirty="0"/>
              <a:t>(</a:t>
            </a:r>
            <a:r>
              <a:rPr lang="pt-BR" sz="2700" dirty="0" err="1"/>
              <a:t>anova_bfi_gender</a:t>
            </a:r>
            <a:r>
              <a:rPr lang="pt-BR" sz="2700" dirty="0"/>
              <a:t>)</a:t>
            </a:r>
          </a:p>
          <a:p>
            <a:endParaRPr lang="pt-BR" sz="2700" dirty="0"/>
          </a:p>
          <a:p>
            <a:r>
              <a:rPr lang="pt-BR" sz="2700" b="1" dirty="0">
                <a:solidFill>
                  <a:srgbClr val="04A07B"/>
                </a:solidFill>
              </a:rPr>
              <a:t># Post-hoc</a:t>
            </a:r>
          </a:p>
          <a:p>
            <a:r>
              <a:rPr lang="pt-BR" sz="2700" dirty="0" err="1"/>
              <a:t>TukeyHSD</a:t>
            </a:r>
            <a:r>
              <a:rPr lang="pt-BR" sz="2700" dirty="0"/>
              <a:t>(</a:t>
            </a:r>
            <a:r>
              <a:rPr lang="pt-BR" sz="2700" dirty="0" err="1"/>
              <a:t>anova_bfi_gender</a:t>
            </a:r>
            <a:r>
              <a:rPr lang="pt-BR" sz="2700" dirty="0"/>
              <a:t>)</a:t>
            </a:r>
          </a:p>
          <a:p>
            <a:endParaRPr lang="pt-BR" sz="2700" dirty="0"/>
          </a:p>
          <a:p>
            <a:r>
              <a:rPr lang="pt-BR" sz="2700" b="1" dirty="0">
                <a:solidFill>
                  <a:srgbClr val="04A07B"/>
                </a:solidFill>
              </a:rPr>
              <a:t># Gráfico para visualizar as médias</a:t>
            </a:r>
          </a:p>
          <a:p>
            <a:r>
              <a:rPr lang="pt-BR" sz="2700" dirty="0" err="1"/>
              <a:t>library</a:t>
            </a:r>
            <a:r>
              <a:rPr lang="pt-BR" sz="2700" dirty="0"/>
              <a:t>("</a:t>
            </a:r>
            <a:r>
              <a:rPr lang="pt-BR" sz="2700" dirty="0" err="1"/>
              <a:t>ggpubr</a:t>
            </a:r>
            <a:r>
              <a:rPr lang="pt-BR" sz="2700" dirty="0"/>
              <a:t>")</a:t>
            </a:r>
          </a:p>
          <a:p>
            <a:r>
              <a:rPr lang="pt-BR" sz="2700" dirty="0" err="1"/>
              <a:t>ggboxplot</a:t>
            </a:r>
            <a:r>
              <a:rPr lang="pt-BR" sz="2700" dirty="0"/>
              <a:t>(</a:t>
            </a:r>
            <a:r>
              <a:rPr lang="pt-BR" sz="2700" dirty="0" err="1"/>
              <a:t>bfi</a:t>
            </a:r>
            <a:r>
              <a:rPr lang="pt-BR" sz="2700" dirty="0"/>
              <a:t>, x = "</a:t>
            </a:r>
            <a:r>
              <a:rPr lang="pt-BR" sz="2700" dirty="0" err="1"/>
              <a:t>education</a:t>
            </a:r>
            <a:r>
              <a:rPr lang="pt-BR" sz="2700" dirty="0"/>
              <a:t>", y = "</a:t>
            </a:r>
            <a:r>
              <a:rPr lang="pt-BR" sz="2700" dirty="0" err="1"/>
              <a:t>agree</a:t>
            </a:r>
            <a:r>
              <a:rPr lang="pt-BR" sz="2700" dirty="0"/>
              <a:t>",</a:t>
            </a:r>
          </a:p>
          <a:p>
            <a:r>
              <a:rPr lang="pt-BR" sz="2700" dirty="0"/>
              <a:t>          color = "</a:t>
            </a:r>
            <a:r>
              <a:rPr lang="pt-BR" sz="2700" dirty="0" err="1"/>
              <a:t>education</a:t>
            </a:r>
            <a:r>
              <a:rPr lang="pt-BR" sz="2700" dirty="0"/>
              <a:t>", </a:t>
            </a:r>
            <a:r>
              <a:rPr lang="pt-BR" sz="2700" dirty="0" err="1"/>
              <a:t>palette</a:t>
            </a:r>
            <a:r>
              <a:rPr lang="pt-BR" sz="2700" dirty="0"/>
              <a:t> = c("#00AFBB", "#E7B800", "#FC4E07", "</a:t>
            </a:r>
            <a:r>
              <a:rPr lang="pt-BR" sz="2700" dirty="0" err="1"/>
              <a:t>black</a:t>
            </a:r>
            <a:r>
              <a:rPr lang="pt-BR" sz="2700" dirty="0"/>
              <a:t>", "#00AFBB"),</a:t>
            </a:r>
          </a:p>
          <a:p>
            <a:r>
              <a:rPr lang="pt-BR" sz="2700" dirty="0"/>
              <a:t>	</a:t>
            </a:r>
            <a:r>
              <a:rPr lang="pt-BR" sz="2700" dirty="0" err="1"/>
              <a:t>ylab</a:t>
            </a:r>
            <a:r>
              <a:rPr lang="pt-BR" sz="2700" dirty="0"/>
              <a:t> = "Escore A", </a:t>
            </a:r>
            <a:r>
              <a:rPr lang="pt-BR" sz="2700" dirty="0" err="1"/>
              <a:t>xlab</a:t>
            </a:r>
            <a:r>
              <a:rPr lang="pt-BR" sz="2700" dirty="0"/>
              <a:t> = "Escolaridade")</a:t>
            </a:r>
          </a:p>
        </p:txBody>
      </p:sp>
    </p:spTree>
    <p:extLst>
      <p:ext uri="{BB962C8B-B14F-4D97-AF65-F5344CB8AC3E}">
        <p14:creationId xmlns:p14="http://schemas.microsoft.com/office/powerpoint/2010/main" val="24149564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617979" y="7256207"/>
            <a:ext cx="4193853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Graus de liberdade da IV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4987266" y="6618767"/>
            <a:ext cx="0" cy="1103939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4389138" y="3669368"/>
            <a:ext cx="1196256" cy="1727580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7127012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481148" y="7534935"/>
            <a:ext cx="6448044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Soma dos quadrados –</a:t>
            </a:r>
          </a:p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Variância total entre médias dos grupos e a média geral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6354356" y="6430997"/>
            <a:ext cx="0" cy="1103939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5507195" y="3640665"/>
            <a:ext cx="1678797" cy="1727580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40863315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606306" y="7614132"/>
            <a:ext cx="7058960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Média da soma dos quadrados (soma dos quadrados / GL de cada parâmetro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8053947" y="6430997"/>
            <a:ext cx="0" cy="1103939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7147449" y="3640665"/>
            <a:ext cx="1976673" cy="1607196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4604420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308614" y="7685735"/>
            <a:ext cx="11807687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Estatística de F –</a:t>
            </a:r>
          </a:p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Média ao quadrado de cada IV / Média ao quadrado dos resíduos. </a:t>
            </a:r>
            <a:r>
              <a:rPr lang="pt-BR" sz="4200" b="1" dirty="0">
                <a:solidFill>
                  <a:srgbClr val="04A07B"/>
                </a:solidFill>
              </a:rPr>
              <a:t>Quanto maior o valor de F, ais provável é que a variação seja </a:t>
            </a:r>
            <a:r>
              <a:rPr lang="pt-BR" sz="4200" b="1" i="1" dirty="0">
                <a:solidFill>
                  <a:srgbClr val="04A07B"/>
                </a:solidFill>
              </a:rPr>
              <a:t>causada </a:t>
            </a:r>
            <a:r>
              <a:rPr lang="pt-BR" sz="4200" b="1" dirty="0">
                <a:solidFill>
                  <a:srgbClr val="04A07B"/>
                </a:solidFill>
              </a:rPr>
              <a:t>pela IV.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0021895" y="6430997"/>
            <a:ext cx="26567" cy="963717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8985824" y="3569063"/>
            <a:ext cx="2020044" cy="1607196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196853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34313" y="7424531"/>
            <a:ext cx="7058960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Valor </a:t>
            </a:r>
            <a:r>
              <a:rPr lang="pt-BR" sz="4200" i="1" dirty="0">
                <a:solidFill>
                  <a:schemeClr val="bg2">
                    <a:lumMod val="10000"/>
                  </a:schemeClr>
                </a:solidFill>
              </a:rPr>
              <a:t>p </a:t>
            </a:r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da estatística F</a:t>
            </a:r>
            <a:r>
              <a:rPr lang="pt-BR" sz="4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pt-BR" sz="42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1963793" y="6430997"/>
            <a:ext cx="0" cy="993534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0953771" y="3583433"/>
            <a:ext cx="2020044" cy="1607196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14682433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2" y="3762932"/>
            <a:ext cx="15161547" cy="2610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434313" y="7424531"/>
            <a:ext cx="7058960" cy="222037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200" dirty="0">
                <a:solidFill>
                  <a:schemeClr val="bg2">
                    <a:lumMod val="10000"/>
                  </a:schemeClr>
                </a:solidFill>
              </a:rPr>
              <a:t>É significativo!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11963793" y="6430997"/>
            <a:ext cx="0" cy="993534"/>
          </a:xfrm>
          <a:prstGeom prst="straightConnector1">
            <a:avLst/>
          </a:prstGeom>
          <a:ln w="57150">
            <a:solidFill>
              <a:srgbClr val="04A0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10953771" y="3583433"/>
            <a:ext cx="2020044" cy="1607196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16303703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837483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193" y="2950535"/>
            <a:ext cx="12354887" cy="6977958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670855" y="6076133"/>
            <a:ext cx="12220224" cy="483695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1" name="Retângulo 10"/>
          <p:cNvSpPr/>
          <p:nvPr/>
        </p:nvSpPr>
        <p:spPr>
          <a:xfrm>
            <a:off x="1670855" y="6918313"/>
            <a:ext cx="12220224" cy="789806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3" name="Retângulo 12"/>
          <p:cNvSpPr/>
          <p:nvPr/>
        </p:nvSpPr>
        <p:spPr>
          <a:xfrm>
            <a:off x="1621635" y="8423403"/>
            <a:ext cx="12220224" cy="551634"/>
          </a:xfrm>
          <a:prstGeom prst="rect">
            <a:avLst/>
          </a:prstGeom>
          <a:noFill/>
          <a:ln w="38100">
            <a:solidFill>
              <a:srgbClr val="04A07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11921965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538022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Comparando MÉDIAS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Três grupos ou mais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CaixaDeTexto 2"/>
          <p:cNvSpPr txBox="1"/>
          <p:nvPr/>
        </p:nvSpPr>
        <p:spPr>
          <a:xfrm rot="16200000">
            <a:off x="-3285462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</a:t>
            </a:r>
            <a:r>
              <a:rPr lang="pt-BR" sz="4800" b="1" dirty="0" err="1">
                <a:solidFill>
                  <a:schemeClr val="bg1"/>
                </a:solidFill>
              </a:rPr>
              <a:t>univariada</a:t>
            </a:r>
            <a:endParaRPr lang="pt-BR" sz="48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775"/>
          <a:stretch/>
        </p:blipFill>
        <p:spPr>
          <a:xfrm>
            <a:off x="3030791" y="2521974"/>
            <a:ext cx="12742610" cy="77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43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5" name="CaixaDeTexto 4"/>
          <p:cNvSpPr txBox="1"/>
          <p:nvPr/>
        </p:nvSpPr>
        <p:spPr>
          <a:xfrm>
            <a:off x="908199" y="7039625"/>
            <a:ext cx="171205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9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2. A relação entre duas variáveis: variáveis contínuas</a:t>
            </a:r>
          </a:p>
        </p:txBody>
      </p:sp>
    </p:spTree>
    <p:extLst>
      <p:ext uri="{BB962C8B-B14F-4D97-AF65-F5344CB8AC3E}">
        <p14:creationId xmlns:p14="http://schemas.microsoft.com/office/powerpoint/2010/main" val="39184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75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2" y="906932"/>
            <a:ext cx="14580108" cy="2249424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CORRELAÇÕES</a:t>
            </a:r>
            <a:b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4200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Relação entre duas variáveis contínuas</a:t>
            </a:r>
            <a:endParaRPr lang="en-GB" sz="4200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1536192" y="3479379"/>
            <a:ext cx="16007529" cy="6278775"/>
          </a:xfrm>
        </p:spPr>
        <p:txBody>
          <a:bodyPr>
            <a:normAutofit/>
          </a:bodyPr>
          <a:lstStyle/>
          <a:p>
            <a:pPr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200" dirty="0"/>
              <a:t> A relação entre duas variáveis contínuas</a:t>
            </a:r>
          </a:p>
          <a:p>
            <a:pPr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200" dirty="0"/>
              <a:t> Força e direção da relação entre duas variáveis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Força: fraca, moderada, forte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Direção: positiva ou negativa</a:t>
            </a:r>
          </a:p>
          <a:p>
            <a:pPr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4200" dirty="0"/>
              <a:t> Tipos de correlação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Pearson: duas variáveis contínuas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</a:t>
            </a:r>
            <a:r>
              <a:rPr lang="pt-BR" sz="3600" dirty="0" err="1"/>
              <a:t>Policórica</a:t>
            </a:r>
            <a:r>
              <a:rPr lang="pt-BR" sz="3600" dirty="0"/>
              <a:t>: duas variáveis categóricas com 3+ categorias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</a:t>
            </a:r>
            <a:r>
              <a:rPr lang="pt-BR" sz="3600" dirty="0" err="1"/>
              <a:t>Tetracórica</a:t>
            </a:r>
            <a:r>
              <a:rPr lang="pt-BR" sz="3600" dirty="0"/>
              <a:t>: duas variáveis categóricas binárias</a:t>
            </a:r>
          </a:p>
          <a:p>
            <a:pPr marL="192024" lvl="1" indent="0">
              <a:buClr>
                <a:srgbClr val="04A07B"/>
              </a:buClr>
              <a:buNone/>
            </a:pPr>
            <a:r>
              <a:rPr lang="pt-BR" sz="3600" dirty="0"/>
              <a:t> </a:t>
            </a:r>
            <a:r>
              <a:rPr lang="pt-BR" sz="3600" dirty="0" err="1"/>
              <a:t>Bisserial</a:t>
            </a:r>
            <a:r>
              <a:rPr lang="pt-BR" sz="3600" dirty="0"/>
              <a:t>: um variável contínua e uma variável categórica</a:t>
            </a:r>
          </a:p>
        </p:txBody>
      </p:sp>
    </p:spTree>
    <p:extLst>
      <p:ext uri="{BB962C8B-B14F-4D97-AF65-F5344CB8AC3E}">
        <p14:creationId xmlns:p14="http://schemas.microsoft.com/office/powerpoint/2010/main" val="14446125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Primeiro, vamos dar um passo para trás...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36192" y="3127248"/>
            <a:ext cx="16266033" cy="2206752"/>
          </a:xfrm>
        </p:spPr>
        <p:txBody>
          <a:bodyPr>
            <a:normAutofit/>
          </a:bodyPr>
          <a:lstStyle/>
          <a:p>
            <a:r>
              <a:rPr lang="pt-BR" b="1" dirty="0"/>
              <a:t>Por que eu faria uma correlação?</a:t>
            </a:r>
          </a:p>
          <a:p>
            <a:pPr marL="192024" lvl="1" indent="0">
              <a:lnSpc>
                <a:spcPct val="150000"/>
              </a:lnSpc>
              <a:buNone/>
            </a:pPr>
            <a:r>
              <a:rPr lang="pt-BR" dirty="0"/>
              <a:t>	Para além da justificativa mais óbvia (i.e. porque estatística é muito legal), vamos supor que eu li uma matéria no Catraca Livre e lá dizia que o bem-estar está relacionado com qualidade do sono.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7528">
            <a:off x="15589646" y="4673833"/>
            <a:ext cx="1797566" cy="1797566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536192" y="5588175"/>
            <a:ext cx="16266033" cy="1605105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300" b="1" dirty="0"/>
              <a:t>O que o estudo dizia?</a:t>
            </a:r>
          </a:p>
          <a:p>
            <a:pPr marL="192024" lvl="1" indent="0">
              <a:lnSpc>
                <a:spcPct val="150000"/>
              </a:lnSpc>
              <a:buNone/>
            </a:pPr>
            <a:r>
              <a:rPr lang="pt-BR" sz="2700" dirty="0"/>
              <a:t>	Quanto mais as pessoas dormiam (horas por noite), melhor elas se sentiam.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>
          <a:xfrm>
            <a:off x="1536192" y="7583424"/>
            <a:ext cx="16266033" cy="2173224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300" b="1" dirty="0"/>
              <a:t>Como posso ver isso?</a:t>
            </a:r>
          </a:p>
          <a:p>
            <a:pPr marL="192024" lvl="1" indent="0">
              <a:lnSpc>
                <a:spcPct val="150000"/>
              </a:lnSpc>
              <a:buNone/>
            </a:pPr>
            <a:r>
              <a:rPr lang="pt-BR" sz="2700" dirty="0"/>
              <a:t>	Que interessante! </a:t>
            </a:r>
            <a:r>
              <a:rPr lang="pt-BR" sz="2700" dirty="0" err="1"/>
              <a:t>Against</a:t>
            </a:r>
            <a:r>
              <a:rPr lang="pt-BR" sz="2700" dirty="0"/>
              <a:t> </a:t>
            </a:r>
            <a:r>
              <a:rPr lang="pt-BR" sz="2700" dirty="0" err="1"/>
              <a:t>all</a:t>
            </a:r>
            <a:r>
              <a:rPr lang="pt-BR" sz="2700" dirty="0"/>
              <a:t> </a:t>
            </a:r>
            <a:r>
              <a:rPr lang="pt-BR" sz="2700" dirty="0" err="1"/>
              <a:t>odds</a:t>
            </a:r>
            <a:r>
              <a:rPr lang="pt-BR" sz="2700" dirty="0"/>
              <a:t>, esse estudo em particular mostra a distribuição dos dados entre esses dois construtos. Até parece que esse caso foi feito pra essa apresentação...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41026391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bem-estar x estresse – O que sabemos?</a:t>
            </a:r>
          </a:p>
        </p:txBody>
      </p:sp>
      <p:sp>
        <p:nvSpPr>
          <p:cNvPr id="4" name="Retângulo 3"/>
          <p:cNvSpPr/>
          <p:nvPr/>
        </p:nvSpPr>
        <p:spPr>
          <a:xfrm>
            <a:off x="4367555" y="9825335"/>
            <a:ext cx="1424050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 err="1"/>
              <a:t>Disclaimer</a:t>
            </a:r>
            <a:r>
              <a:rPr lang="pt-BR" sz="2100" dirty="0"/>
              <a:t>: Intervalos de horas de sono e escores de bem-estar foram calculados de acordo com o Instituto de Pesquisas Fictícias</a:t>
            </a:r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536190" y="3236976"/>
            <a:ext cx="7262051" cy="2698134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b="1" dirty="0"/>
              <a:t>Escores totais de bem – estar</a:t>
            </a:r>
          </a:p>
          <a:p>
            <a:r>
              <a:rPr lang="pt-BR" sz="2700" dirty="0"/>
              <a:t>10 – 20: baixo bem-estar</a:t>
            </a:r>
          </a:p>
          <a:p>
            <a:r>
              <a:rPr lang="pt-BR" sz="2700" dirty="0"/>
              <a:t>20 – 30: médio bem-estar</a:t>
            </a:r>
          </a:p>
          <a:p>
            <a:r>
              <a:rPr lang="pt-BR" sz="2700" dirty="0"/>
              <a:t>30 – 40: alto bem-estar</a:t>
            </a:r>
          </a:p>
          <a:p>
            <a:endParaRPr lang="pt-BR" sz="2700" b="1" dirty="0"/>
          </a:p>
          <a:p>
            <a:endParaRPr lang="pt-BR" sz="2700" b="1" dirty="0"/>
          </a:p>
          <a:p>
            <a:pPr marL="192024" lvl="1" indent="0">
              <a:lnSpc>
                <a:spcPct val="150000"/>
              </a:lnSpc>
              <a:buNone/>
            </a:pPr>
            <a:endParaRPr lang="pt-BR" sz="2700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536188" y="6143186"/>
            <a:ext cx="7262051" cy="3682148"/>
          </a:xfrm>
          <a:prstGeom prst="rect">
            <a:avLst/>
          </a:prstGeom>
        </p:spPr>
        <p:txBody>
          <a:bodyPr vert="horz" lIns="68580" tIns="68580" rIns="68580" bIns="6858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b="1" dirty="0"/>
              <a:t>Horas de sono dormidas (por noite)</a:t>
            </a:r>
          </a:p>
          <a:p>
            <a:r>
              <a:rPr lang="pt-BR" sz="2700" dirty="0"/>
              <a:t>0 – 4: 4 ou menos horas de sono</a:t>
            </a:r>
          </a:p>
          <a:p>
            <a:r>
              <a:rPr lang="pt-BR" sz="2700" dirty="0"/>
              <a:t>4 – 5: entre 4 e 5 horas de sono</a:t>
            </a:r>
          </a:p>
          <a:p>
            <a:r>
              <a:rPr lang="pt-BR" sz="2700" dirty="0"/>
              <a:t>5 – 6: entre 5 e 6 horas de sono</a:t>
            </a:r>
          </a:p>
          <a:p>
            <a:r>
              <a:rPr lang="pt-BR" sz="2700" dirty="0"/>
              <a:t>6 – +: 6 ou mais horas de sono</a:t>
            </a:r>
          </a:p>
          <a:p>
            <a:endParaRPr lang="pt-BR" sz="2700" b="1" dirty="0"/>
          </a:p>
          <a:p>
            <a:endParaRPr lang="pt-BR" sz="2700" b="1" dirty="0"/>
          </a:p>
          <a:p>
            <a:pPr marL="192024" lvl="1" indent="0">
              <a:lnSpc>
                <a:spcPct val="150000"/>
              </a:lnSpc>
              <a:buNone/>
            </a:pPr>
            <a:endParaRPr lang="pt-BR" sz="2700" dirty="0"/>
          </a:p>
        </p:txBody>
      </p:sp>
      <p:sp>
        <p:nvSpPr>
          <p:cNvPr id="13" name="Retângulo Arredondado 12"/>
          <p:cNvSpPr/>
          <p:nvPr/>
        </p:nvSpPr>
        <p:spPr>
          <a:xfrm>
            <a:off x="10140044" y="4461509"/>
            <a:ext cx="5461907" cy="3012621"/>
          </a:xfrm>
          <a:prstGeom prst="roundRect">
            <a:avLst/>
          </a:prstGeom>
          <a:noFill/>
          <a:ln w="28575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b="1" dirty="0" err="1">
                <a:solidFill>
                  <a:schemeClr val="tx2"/>
                </a:solidFill>
              </a:rPr>
              <a:t>Quiz</a:t>
            </a:r>
            <a:r>
              <a:rPr lang="pt-BR" sz="5400" b="1" dirty="0">
                <a:solidFill>
                  <a:schemeClr val="tx2"/>
                </a:solidFill>
              </a:rPr>
              <a:t> </a:t>
            </a:r>
          </a:p>
          <a:p>
            <a:pPr algn="ctr"/>
            <a:r>
              <a:rPr lang="pt-BR" sz="4200" dirty="0">
                <a:solidFill>
                  <a:schemeClr val="tx2"/>
                </a:solidFill>
              </a:rPr>
              <a:t>Qual o tipo dessas variáveis?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6678438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bem-estar x estresse 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536194" y="3508844"/>
          <a:ext cx="11052045" cy="581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0409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86714224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749628461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312432156"/>
                    </a:ext>
                  </a:extLst>
                </a:gridCol>
              </a:tblGrid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Baixo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Médio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Alto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0 –</a:t>
                      </a:r>
                      <a:r>
                        <a:rPr lang="pt-BR" sz="3000" b="1" baseline="0" dirty="0"/>
                        <a:t> 4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27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33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4 – 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61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5 – 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19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6</a:t>
                      </a:r>
                      <a:r>
                        <a:rPr lang="pt-BR" sz="3000" b="1" baseline="0" dirty="0"/>
                        <a:t> +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7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28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90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grpSp>
        <p:nvGrpSpPr>
          <p:cNvPr id="6" name="Agrupar 5"/>
          <p:cNvGrpSpPr/>
          <p:nvPr/>
        </p:nvGrpSpPr>
        <p:grpSpPr>
          <a:xfrm>
            <a:off x="14119226" y="138657"/>
            <a:ext cx="2896869" cy="2988591"/>
            <a:chOff x="9642264" y="0"/>
            <a:chExt cx="1931246" cy="199239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264" y="0"/>
              <a:ext cx="1931246" cy="19923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Espaço Reservado para Conteúdo 2"/>
            <p:cNvSpPr txBox="1">
              <a:spLocks/>
            </p:cNvSpPr>
            <p:nvPr/>
          </p:nvSpPr>
          <p:spPr>
            <a:xfrm>
              <a:off x="10038080" y="839617"/>
              <a:ext cx="1382449" cy="942732"/>
            </a:xfrm>
            <a:prstGeom prst="rect">
              <a:avLst/>
            </a:prstGeom>
          </p:spPr>
          <p:txBody>
            <a:bodyPr vert="horz" lIns="68580" tIns="68580" rIns="68580" bIns="6858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700" b="1" dirty="0"/>
                <a:t>Tabela de contingência</a:t>
              </a:r>
            </a:p>
          </p:txBody>
        </p:sp>
      </p:grp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3150802" y="3545974"/>
            <a:ext cx="4833717" cy="244084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Porcentagens</a:t>
            </a:r>
          </a:p>
          <a:p>
            <a:r>
              <a:rPr lang="pt-BR" sz="2700" dirty="0"/>
              <a:t>N observações / N total * 100</a:t>
            </a:r>
          </a:p>
          <a:p>
            <a:endParaRPr lang="pt-BR" sz="2700" b="1" dirty="0"/>
          </a:p>
          <a:p>
            <a:endParaRPr lang="pt-BR" sz="2700" b="1" dirty="0"/>
          </a:p>
          <a:p>
            <a:pPr marL="192024" lvl="1" indent="0">
              <a:lnSpc>
                <a:spcPct val="150000"/>
              </a:lnSpc>
              <a:buNone/>
            </a:pPr>
            <a:endParaRPr lang="pt-BR" sz="2700" dirty="0"/>
          </a:p>
        </p:txBody>
      </p:sp>
      <p:sp>
        <p:nvSpPr>
          <p:cNvPr id="12" name="Retângulo 11"/>
          <p:cNvSpPr/>
          <p:nvPr/>
        </p:nvSpPr>
        <p:spPr>
          <a:xfrm>
            <a:off x="11648876" y="9756648"/>
            <a:ext cx="6708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/>
              <a:t>Fonte: Curso </a:t>
            </a:r>
            <a:r>
              <a:rPr lang="pt-BR" sz="2100" i="1" dirty="0"/>
              <a:t>Basic </a:t>
            </a:r>
            <a:r>
              <a:rPr lang="pt-BR" sz="2100" i="1" dirty="0" err="1"/>
              <a:t>Statistics</a:t>
            </a:r>
            <a:r>
              <a:rPr lang="pt-BR" sz="2100" i="1" dirty="0"/>
              <a:t> </a:t>
            </a:r>
            <a:r>
              <a:rPr lang="pt-BR" sz="2100" dirty="0"/>
              <a:t>da Universidade de Amsterdam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328412791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bem-estar x estresse 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536194" y="3508844"/>
          <a:ext cx="11052045" cy="581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0409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86714224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749628461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312432156"/>
                    </a:ext>
                  </a:extLst>
                </a:gridCol>
              </a:tblGrid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Baixo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Médio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Alto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0 –</a:t>
                      </a:r>
                      <a:r>
                        <a:rPr lang="pt-BR" sz="3000" b="1" baseline="0" dirty="0"/>
                        <a:t> 4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27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33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4 – 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61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5 – 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19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6</a:t>
                      </a:r>
                      <a:r>
                        <a:rPr lang="pt-BR" sz="3000" b="1" baseline="0" dirty="0"/>
                        <a:t> +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7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28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60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90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grpSp>
        <p:nvGrpSpPr>
          <p:cNvPr id="6" name="Agrupar 5"/>
          <p:cNvGrpSpPr/>
          <p:nvPr/>
        </p:nvGrpSpPr>
        <p:grpSpPr>
          <a:xfrm>
            <a:off x="14119226" y="138657"/>
            <a:ext cx="2896869" cy="2988591"/>
            <a:chOff x="9642264" y="0"/>
            <a:chExt cx="1931246" cy="199239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264" y="0"/>
              <a:ext cx="1931246" cy="19923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Espaço Reservado para Conteúdo 2"/>
            <p:cNvSpPr txBox="1">
              <a:spLocks/>
            </p:cNvSpPr>
            <p:nvPr/>
          </p:nvSpPr>
          <p:spPr>
            <a:xfrm>
              <a:off x="10038080" y="839617"/>
              <a:ext cx="1382449" cy="942732"/>
            </a:xfrm>
            <a:prstGeom prst="rect">
              <a:avLst/>
            </a:prstGeom>
          </p:spPr>
          <p:txBody>
            <a:bodyPr vert="horz" lIns="68580" tIns="68580" rIns="68580" bIns="6858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700" b="1" dirty="0"/>
                <a:t>Tabela de contingência</a:t>
              </a:r>
            </a:p>
          </p:txBody>
        </p:sp>
      </p:grp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3150802" y="3545975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Porcentagens</a:t>
            </a:r>
          </a:p>
          <a:p>
            <a:r>
              <a:rPr lang="pt-BR" sz="2700" dirty="0"/>
              <a:t>N observações / N total * 100</a:t>
            </a:r>
            <a:endParaRPr lang="pt-BR" sz="33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3202871" y="5539368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Proporções</a:t>
            </a:r>
          </a:p>
          <a:p>
            <a:r>
              <a:rPr lang="pt-BR" sz="2700" dirty="0"/>
              <a:t>Condicionais por colunas, por linhas ou marginais</a:t>
            </a:r>
            <a:endParaRPr lang="pt-BR" sz="3300" dirty="0"/>
          </a:p>
        </p:txBody>
      </p:sp>
      <p:sp>
        <p:nvSpPr>
          <p:cNvPr id="4" name="Retângulo Arredondado 3"/>
          <p:cNvSpPr/>
          <p:nvPr/>
        </p:nvSpPr>
        <p:spPr>
          <a:xfrm>
            <a:off x="10271761" y="3127248"/>
            <a:ext cx="2316479" cy="6504432"/>
          </a:xfrm>
          <a:prstGeom prst="roundRect">
            <a:avLst/>
          </a:prstGeom>
          <a:noFill/>
          <a:ln w="57150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0" name="Retângulo Arredondado 9"/>
          <p:cNvSpPr/>
          <p:nvPr/>
        </p:nvSpPr>
        <p:spPr>
          <a:xfrm rot="5400000">
            <a:off x="6292296" y="3412543"/>
            <a:ext cx="1539837" cy="11052047"/>
          </a:xfrm>
          <a:prstGeom prst="roundRect">
            <a:avLst/>
          </a:prstGeom>
          <a:noFill/>
          <a:ln w="57150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2" name="Retângulo 11"/>
          <p:cNvSpPr/>
          <p:nvPr/>
        </p:nvSpPr>
        <p:spPr>
          <a:xfrm>
            <a:off x="11648876" y="9756648"/>
            <a:ext cx="6708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/>
              <a:t>Fonte: Curso </a:t>
            </a:r>
            <a:r>
              <a:rPr lang="pt-BR" sz="2100" i="1" dirty="0"/>
              <a:t>Basic </a:t>
            </a:r>
            <a:r>
              <a:rPr lang="pt-BR" sz="2100" i="1" dirty="0" err="1"/>
              <a:t>Statistics</a:t>
            </a:r>
            <a:r>
              <a:rPr lang="pt-BR" sz="2100" i="1" dirty="0"/>
              <a:t> </a:t>
            </a:r>
            <a:r>
              <a:rPr lang="pt-BR" sz="2100" dirty="0"/>
              <a:t>da Universidade de Amsterdam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5" name="CaixaDeTexto 14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25148354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bem-estar x estresse 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536194" y="3508844"/>
          <a:ext cx="11052045" cy="58180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0409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86714224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749628461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312432156"/>
                    </a:ext>
                  </a:extLst>
                </a:gridCol>
              </a:tblGrid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Baixo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Médio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Alto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0 –</a:t>
                      </a:r>
                      <a:r>
                        <a:rPr lang="pt-BR" sz="3000" b="1" baseline="0" dirty="0"/>
                        <a:t> 4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45%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4 – 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5 – 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48%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6</a:t>
                      </a:r>
                      <a:r>
                        <a:rPr lang="pt-BR" sz="3000" b="1" baseline="0" dirty="0"/>
                        <a:t> +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8%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?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grpSp>
        <p:nvGrpSpPr>
          <p:cNvPr id="6" name="Agrupar 5"/>
          <p:cNvGrpSpPr/>
          <p:nvPr/>
        </p:nvGrpSpPr>
        <p:grpSpPr>
          <a:xfrm>
            <a:off x="14119226" y="138657"/>
            <a:ext cx="2896869" cy="2988591"/>
            <a:chOff x="9642264" y="0"/>
            <a:chExt cx="1931246" cy="199239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264" y="0"/>
              <a:ext cx="1931246" cy="19923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Espaço Reservado para Conteúdo 2"/>
            <p:cNvSpPr txBox="1">
              <a:spLocks/>
            </p:cNvSpPr>
            <p:nvPr/>
          </p:nvSpPr>
          <p:spPr>
            <a:xfrm>
              <a:off x="10038080" y="839617"/>
              <a:ext cx="1382449" cy="942732"/>
            </a:xfrm>
            <a:prstGeom prst="rect">
              <a:avLst/>
            </a:prstGeom>
          </p:spPr>
          <p:txBody>
            <a:bodyPr vert="horz" lIns="68580" tIns="68580" rIns="68580" bIns="6858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700" b="1" dirty="0"/>
                <a:t>Tabela de contingência</a:t>
              </a:r>
            </a:p>
          </p:txBody>
        </p:sp>
      </p:grp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3150802" y="3545975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Porcentagens</a:t>
            </a:r>
          </a:p>
          <a:p>
            <a:r>
              <a:rPr lang="pt-BR" sz="2700" dirty="0"/>
              <a:t>N observações / N total * 100</a:t>
            </a:r>
            <a:endParaRPr lang="pt-BR" sz="33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3202871" y="5539368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Proporções</a:t>
            </a:r>
          </a:p>
          <a:p>
            <a:r>
              <a:rPr lang="pt-BR" sz="2700" dirty="0"/>
              <a:t>Condicional por coluna (por bem-estar)</a:t>
            </a:r>
            <a:endParaRPr lang="pt-BR" sz="3300" dirty="0"/>
          </a:p>
        </p:txBody>
      </p:sp>
      <p:sp>
        <p:nvSpPr>
          <p:cNvPr id="12" name="Retângulo 11"/>
          <p:cNvSpPr/>
          <p:nvPr/>
        </p:nvSpPr>
        <p:spPr>
          <a:xfrm>
            <a:off x="11648876" y="9756648"/>
            <a:ext cx="6708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/>
              <a:t>Fonte: Curso </a:t>
            </a:r>
            <a:r>
              <a:rPr lang="pt-BR" sz="2100" i="1" dirty="0"/>
              <a:t>Basic </a:t>
            </a:r>
            <a:r>
              <a:rPr lang="pt-BR" sz="2100" i="1" dirty="0" err="1"/>
              <a:t>Statistics</a:t>
            </a:r>
            <a:r>
              <a:rPr lang="pt-BR" sz="2100" i="1" dirty="0"/>
              <a:t> </a:t>
            </a:r>
            <a:r>
              <a:rPr lang="pt-BR" sz="2100" dirty="0"/>
              <a:t>da Universidade de Amsterdam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4" name="CaixaDeTexto 13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16100944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bem-estar x estresse 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536194" y="3508844"/>
          <a:ext cx="11052045" cy="5818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0409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2986714224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749628461"/>
                    </a:ext>
                  </a:extLst>
                </a:gridCol>
                <a:gridCol w="2210409">
                  <a:extLst>
                    <a:ext uri="{9D8B030D-6E8A-4147-A177-3AD203B41FA5}">
                      <a16:colId xmlns:a16="http://schemas.microsoft.com/office/drawing/2014/main" val="312432156"/>
                    </a:ext>
                  </a:extLst>
                </a:gridCol>
              </a:tblGrid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30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Baixo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Médio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Alto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0 –</a:t>
                      </a:r>
                      <a:r>
                        <a:rPr lang="pt-BR" sz="3000" b="1" baseline="0" dirty="0"/>
                        <a:t> 4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45%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2%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4 – 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39%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5 – 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48%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38%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6</a:t>
                      </a:r>
                      <a:r>
                        <a:rPr lang="pt-BR" sz="3000" b="1" baseline="0" dirty="0"/>
                        <a:t> +</a:t>
                      </a:r>
                      <a:endParaRPr lang="pt-BR" sz="30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8%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56%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9696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b="1" dirty="0"/>
                        <a:t>Total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100%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3000" dirty="0"/>
                        <a:t>-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8713443"/>
                  </a:ext>
                </a:extLst>
              </a:tr>
            </a:tbl>
          </a:graphicData>
        </a:graphic>
      </p:graphicFrame>
      <p:grpSp>
        <p:nvGrpSpPr>
          <p:cNvPr id="6" name="Agrupar 5"/>
          <p:cNvGrpSpPr/>
          <p:nvPr/>
        </p:nvGrpSpPr>
        <p:grpSpPr>
          <a:xfrm>
            <a:off x="14119226" y="138657"/>
            <a:ext cx="2896869" cy="2988591"/>
            <a:chOff x="9642264" y="0"/>
            <a:chExt cx="1931246" cy="1992394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264" y="0"/>
              <a:ext cx="1931246" cy="19923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9" name="Espaço Reservado para Conteúdo 2"/>
            <p:cNvSpPr txBox="1">
              <a:spLocks/>
            </p:cNvSpPr>
            <p:nvPr/>
          </p:nvSpPr>
          <p:spPr>
            <a:xfrm>
              <a:off x="10038080" y="839617"/>
              <a:ext cx="1382449" cy="942732"/>
            </a:xfrm>
            <a:prstGeom prst="rect">
              <a:avLst/>
            </a:prstGeom>
          </p:spPr>
          <p:txBody>
            <a:bodyPr vert="horz" lIns="68580" tIns="68580" rIns="68580" bIns="6858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700" b="1" dirty="0"/>
                <a:t>Tabela de contingência</a:t>
              </a:r>
            </a:p>
          </p:txBody>
        </p:sp>
      </p:grp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13150802" y="3545975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Porcentagens</a:t>
            </a:r>
          </a:p>
          <a:p>
            <a:r>
              <a:rPr lang="pt-BR" sz="2700" dirty="0"/>
              <a:t>N observações / N total * 100</a:t>
            </a:r>
            <a:endParaRPr lang="pt-BR" sz="33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3202871" y="5539368"/>
            <a:ext cx="4833717" cy="1574667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b="1" dirty="0"/>
              <a:t>Proporções</a:t>
            </a:r>
          </a:p>
          <a:p>
            <a:r>
              <a:rPr lang="pt-BR" sz="2700" dirty="0"/>
              <a:t>Condicional por coluna (por bem-estar)</a:t>
            </a:r>
            <a:endParaRPr lang="pt-BR" sz="3300" dirty="0"/>
          </a:p>
        </p:txBody>
      </p:sp>
      <p:sp>
        <p:nvSpPr>
          <p:cNvPr id="4" name="Elipse 3"/>
          <p:cNvSpPr/>
          <p:nvPr/>
        </p:nvSpPr>
        <p:spPr>
          <a:xfrm rot="1323855">
            <a:off x="3343656" y="4597908"/>
            <a:ext cx="7437120" cy="3688080"/>
          </a:xfrm>
          <a:prstGeom prst="ellipse">
            <a:avLst/>
          </a:prstGeom>
          <a:noFill/>
          <a:ln w="76200"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2" name="Retângulo 11"/>
          <p:cNvSpPr/>
          <p:nvPr/>
        </p:nvSpPr>
        <p:spPr>
          <a:xfrm>
            <a:off x="11648876" y="9825335"/>
            <a:ext cx="6708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/>
              <a:t>Fonte: Curso </a:t>
            </a:r>
            <a:r>
              <a:rPr lang="pt-BR" sz="2100" i="1" dirty="0"/>
              <a:t>Basic </a:t>
            </a:r>
            <a:r>
              <a:rPr lang="pt-BR" sz="2100" i="1" dirty="0" err="1"/>
              <a:t>Statistics</a:t>
            </a:r>
            <a:r>
              <a:rPr lang="pt-BR" sz="2100" i="1" dirty="0"/>
              <a:t> </a:t>
            </a:r>
            <a:r>
              <a:rPr lang="pt-BR" sz="2100" dirty="0"/>
              <a:t>da Universidade de Amsterdam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5" name="CaixaDeTexto 14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1016259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36193" y="877823"/>
            <a:ext cx="7526165" cy="2355233"/>
          </a:xfrm>
        </p:spPr>
        <p:txBody>
          <a:bodyPr/>
          <a:lstStyle/>
          <a:p>
            <a:r>
              <a:rPr lang="pt-BR" dirty="0"/>
              <a:t>E se essa informação fosse contínua?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36193" y="3739568"/>
            <a:ext cx="5370794" cy="5200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200" dirty="0"/>
              <a:t>Vamos supor que cada pessoa relatou o número exato de horas e o escore total de bem-estar também será tratado como </a:t>
            </a:r>
            <a:r>
              <a:rPr lang="pt-BR" sz="4200" b="1" dirty="0">
                <a:solidFill>
                  <a:srgbClr val="04A07B"/>
                </a:solidFill>
              </a:rPr>
              <a:t>contínuo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4200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9396877" y="1554051"/>
          <a:ext cx="7895085" cy="7799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1695">
                  <a:extLst>
                    <a:ext uri="{9D8B030D-6E8A-4147-A177-3AD203B41FA5}">
                      <a16:colId xmlns:a16="http://schemas.microsoft.com/office/drawing/2014/main" val="248396668"/>
                    </a:ext>
                  </a:extLst>
                </a:gridCol>
                <a:gridCol w="2631695">
                  <a:extLst>
                    <a:ext uri="{9D8B030D-6E8A-4147-A177-3AD203B41FA5}">
                      <a16:colId xmlns:a16="http://schemas.microsoft.com/office/drawing/2014/main" val="2957288577"/>
                    </a:ext>
                  </a:extLst>
                </a:gridCol>
                <a:gridCol w="2631695">
                  <a:extLst>
                    <a:ext uri="{9D8B030D-6E8A-4147-A177-3AD203B41FA5}">
                      <a16:colId xmlns:a16="http://schemas.microsoft.com/office/drawing/2014/main" val="2986714224"/>
                    </a:ext>
                  </a:extLst>
                </a:gridCol>
              </a:tblGrid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Bem</a:t>
                      </a:r>
                      <a:r>
                        <a:rPr lang="pt-BR" sz="2400" b="1" baseline="0" dirty="0"/>
                        <a:t> estar</a:t>
                      </a:r>
                      <a:endParaRPr lang="pt-BR" sz="24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Sono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655840279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 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10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1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969062751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</a:t>
                      </a:r>
                      <a:r>
                        <a:rPr lang="pt-BR" sz="2400" b="1" baseline="0" dirty="0"/>
                        <a:t> 2</a:t>
                      </a:r>
                      <a:endParaRPr lang="pt-BR" sz="24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20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3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384202197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</a:t>
                      </a:r>
                      <a:r>
                        <a:rPr lang="pt-BR" sz="2400" b="1" baseline="0" dirty="0"/>
                        <a:t> 3</a:t>
                      </a:r>
                      <a:endParaRPr lang="pt-BR" sz="24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15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4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54689744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</a:t>
                      </a:r>
                      <a:r>
                        <a:rPr lang="pt-BR" sz="2400" b="1" baseline="0" dirty="0"/>
                        <a:t> 4</a:t>
                      </a:r>
                      <a:endParaRPr lang="pt-BR" sz="2400" b="1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19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5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4125249239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 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20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5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985761096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 6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22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6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594845989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 7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25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6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2537268114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Pessoa 8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29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7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11334616"/>
                  </a:ext>
                </a:extLst>
              </a:tr>
              <a:tr h="7799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/>
                        <a:t>...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/>
                        <a:t>c(30,</a:t>
                      </a:r>
                      <a:r>
                        <a:rPr lang="pt-BR" sz="2400" baseline="0" dirty="0"/>
                        <a:t> 32, 38, 35)</a:t>
                      </a:r>
                      <a:endParaRPr lang="pt-BR" sz="2400" dirty="0"/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c(7,</a:t>
                      </a:r>
                      <a:r>
                        <a:rPr lang="pt-BR" sz="2400" baseline="0" dirty="0"/>
                        <a:t> 8, 8, 9)</a:t>
                      </a:r>
                      <a:endParaRPr lang="pt-BR" sz="2400" dirty="0"/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521203764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27586955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Correlação de Pearson - </a:t>
            </a:r>
            <a:r>
              <a:rPr lang="pt-BR" dirty="0" err="1"/>
              <a:t>scatterplot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603" y="3127249"/>
            <a:ext cx="10831287" cy="6698087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5994273" y="9825335"/>
            <a:ext cx="458745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/>
              <a:t>Função R: </a:t>
            </a:r>
            <a:r>
              <a:rPr lang="pt-BR" sz="2100" i="1" dirty="0" err="1"/>
              <a:t>ggplot</a:t>
            </a:r>
            <a:r>
              <a:rPr lang="pt-BR" sz="2100" i="1" dirty="0"/>
              <a:t>()</a:t>
            </a:r>
            <a:endParaRPr lang="pt-BR" sz="2100" dirty="0"/>
          </a:p>
        </p:txBody>
      </p:sp>
      <p:sp>
        <p:nvSpPr>
          <p:cNvPr id="6" name="Retângulo 5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23451685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Correlação de Pearson - </a:t>
            </a:r>
            <a:r>
              <a:rPr lang="pt-BR" dirty="0" err="1"/>
              <a:t>scatterplot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1536191" y="5016373"/>
            <a:ext cx="5640785" cy="1121948"/>
          </a:xfrm>
        </p:spPr>
        <p:txBody>
          <a:bodyPr>
            <a:normAutofit/>
          </a:bodyPr>
          <a:lstStyle/>
          <a:p>
            <a:r>
              <a:rPr lang="pt-BR" sz="4200" b="1" i="1" dirty="0"/>
              <a:t>r = SOMA(</a:t>
            </a:r>
            <a:r>
              <a:rPr lang="pt-BR" sz="4200" b="1" i="1" dirty="0" err="1"/>
              <a:t>ZxZy</a:t>
            </a:r>
            <a:r>
              <a:rPr lang="pt-BR" sz="4200" b="1" i="1" dirty="0"/>
              <a:t>) / n – 1</a:t>
            </a:r>
          </a:p>
          <a:p>
            <a:endParaRPr lang="pt-BR" sz="4200" b="1" i="1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14833854" y="138657"/>
            <a:ext cx="2896869" cy="2988591"/>
            <a:chOff x="9642264" y="0"/>
            <a:chExt cx="1931246" cy="1992394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2264" y="0"/>
              <a:ext cx="1931246" cy="199239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4" name="Espaço Reservado para Conteúdo 2"/>
            <p:cNvSpPr txBox="1">
              <a:spLocks/>
            </p:cNvSpPr>
            <p:nvPr/>
          </p:nvSpPr>
          <p:spPr>
            <a:xfrm>
              <a:off x="10038080" y="839617"/>
              <a:ext cx="1382449" cy="942732"/>
            </a:xfrm>
            <a:prstGeom prst="rect">
              <a:avLst/>
            </a:prstGeom>
          </p:spPr>
          <p:txBody>
            <a:bodyPr vert="horz" lIns="68580" tIns="68580" rIns="68580" bIns="6858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Tw Cen MT" panose="020B0602020104020603" pitchFamily="34" charset="0"/>
                <a:buChar char=" 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6517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80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7724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00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60704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16152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362456" indent="-13716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Wingdings 3" pitchFamily="18" charset="2"/>
                <a:buChar char="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700" b="1" i="1" dirty="0"/>
                <a:t>Z score:</a:t>
              </a:r>
            </a:p>
            <a:p>
              <a:pPr algn="ctr"/>
              <a:r>
                <a:rPr lang="pt-BR" sz="2700" b="1" i="1" dirty="0"/>
                <a:t>x – </a:t>
              </a:r>
              <a:r>
                <a:rPr lang="pt-BR" sz="3300" b="1" dirty="0"/>
                <a:t>x̄ /SD </a:t>
              </a:r>
              <a:endParaRPr lang="pt-BR" sz="2700" b="1" i="1" dirty="0"/>
            </a:p>
          </p:txBody>
        </p:sp>
      </p:grpSp>
      <p:sp>
        <p:nvSpPr>
          <p:cNvPr id="9" name="Espaço Reservado para Conteúdo 5"/>
          <p:cNvSpPr txBox="1">
            <a:spLocks/>
          </p:cNvSpPr>
          <p:nvPr/>
        </p:nvSpPr>
        <p:spPr>
          <a:xfrm>
            <a:off x="9216938" y="3790295"/>
            <a:ext cx="7656933" cy="6035040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i="1" dirty="0"/>
              <a:t>Ou seja...</a:t>
            </a:r>
          </a:p>
          <a:p>
            <a:r>
              <a:rPr lang="pt-BR" sz="3600" i="1" dirty="0"/>
              <a:t>1. Transformar escores em escores z</a:t>
            </a:r>
          </a:p>
          <a:p>
            <a:pPr lvl="1"/>
            <a:r>
              <a:rPr lang="pt-BR" sz="3600" i="1" dirty="0"/>
              <a:t>Calcular média e DP para cada variável</a:t>
            </a:r>
          </a:p>
          <a:p>
            <a:pPr lvl="1"/>
            <a:r>
              <a:rPr lang="pt-BR" sz="3600" i="1" dirty="0"/>
              <a:t>Transformar cada escore em escore Z</a:t>
            </a:r>
          </a:p>
          <a:p>
            <a:pPr lvl="1"/>
            <a:r>
              <a:rPr lang="pt-BR" sz="3600" i="1" dirty="0"/>
              <a:t> Multiplicar cada escore </a:t>
            </a:r>
            <a:r>
              <a:rPr lang="pt-BR" sz="3600" i="1" dirty="0" err="1"/>
              <a:t>Zx</a:t>
            </a:r>
            <a:r>
              <a:rPr lang="pt-BR" sz="3600" i="1" dirty="0"/>
              <a:t>*</a:t>
            </a:r>
            <a:r>
              <a:rPr lang="pt-BR" sz="3600" i="1" dirty="0" err="1"/>
              <a:t>Zy</a:t>
            </a:r>
            <a:endParaRPr lang="pt-BR" sz="3600" i="1" dirty="0"/>
          </a:p>
          <a:p>
            <a:pPr lvl="1"/>
            <a:r>
              <a:rPr lang="pt-BR" sz="3600" i="1" dirty="0"/>
              <a:t> Inserir esses resultados na equação</a:t>
            </a:r>
          </a:p>
          <a:p>
            <a:pPr lvl="1"/>
            <a:r>
              <a:rPr lang="pt-BR" sz="3600" i="1" dirty="0"/>
              <a:t> planilha </a:t>
            </a:r>
            <a:r>
              <a:rPr lang="pt-BR" sz="3600" b="1" i="1" dirty="0">
                <a:solidFill>
                  <a:srgbClr val="04A07B"/>
                </a:solidFill>
              </a:rPr>
              <a:t>Excel</a:t>
            </a:r>
            <a:r>
              <a:rPr lang="pt-BR" sz="3600" i="1" dirty="0"/>
              <a:t> </a:t>
            </a:r>
          </a:p>
          <a:p>
            <a:pPr lvl="1"/>
            <a:endParaRPr lang="pt-BR" sz="3600" i="1" dirty="0"/>
          </a:p>
          <a:p>
            <a:endParaRPr lang="pt-BR" sz="3600" i="1" dirty="0"/>
          </a:p>
        </p:txBody>
      </p:sp>
      <p:sp>
        <p:nvSpPr>
          <p:cNvPr id="11" name="Espaço Reservado para Conteúdo 5"/>
          <p:cNvSpPr txBox="1">
            <a:spLocks/>
          </p:cNvSpPr>
          <p:nvPr/>
        </p:nvSpPr>
        <p:spPr>
          <a:xfrm>
            <a:off x="1536191" y="3791324"/>
            <a:ext cx="5640785" cy="1121948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600" b="1" i="1" dirty="0"/>
              <a:t>Pearson r</a:t>
            </a:r>
          </a:p>
          <a:p>
            <a:endParaRPr lang="pt-BR" sz="6600" b="1" i="1" dirty="0"/>
          </a:p>
        </p:txBody>
      </p:sp>
      <p:sp>
        <p:nvSpPr>
          <p:cNvPr id="15" name="Espaço Reservado para Conteúdo 5"/>
          <p:cNvSpPr txBox="1">
            <a:spLocks/>
          </p:cNvSpPr>
          <p:nvPr/>
        </p:nvSpPr>
        <p:spPr>
          <a:xfrm>
            <a:off x="1536191" y="6249859"/>
            <a:ext cx="6007608" cy="2911241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i="1" dirty="0"/>
              <a:t>sendo que</a:t>
            </a:r>
          </a:p>
          <a:p>
            <a:r>
              <a:rPr lang="pt-BR" sz="3600" i="1" dirty="0"/>
              <a:t>n = número de observações</a:t>
            </a:r>
          </a:p>
          <a:p>
            <a:r>
              <a:rPr lang="pt-BR" sz="3600" i="1" dirty="0"/>
              <a:t>Z = escores Z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1648876" y="9825335"/>
            <a:ext cx="67086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100" dirty="0"/>
              <a:t>Fonte: Curso </a:t>
            </a:r>
            <a:r>
              <a:rPr lang="pt-BR" sz="2100" i="1" dirty="0"/>
              <a:t>Basic </a:t>
            </a:r>
            <a:r>
              <a:rPr lang="pt-BR" sz="2100" i="1" dirty="0" err="1"/>
              <a:t>Statistics</a:t>
            </a:r>
            <a:r>
              <a:rPr lang="pt-BR" sz="2100" i="1" dirty="0"/>
              <a:t> </a:t>
            </a:r>
            <a:r>
              <a:rPr lang="pt-BR" sz="2100" dirty="0"/>
              <a:t>da Universidade de Amsterdam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1" name="CaixaDeTexto 20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361333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4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176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Correlação de Pearson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10" y="3127249"/>
            <a:ext cx="9915074" cy="6130538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8105411" y="6541904"/>
            <a:ext cx="2350008" cy="911414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200" b="1" i="1" dirty="0"/>
              <a:t>r = 0.93</a:t>
            </a:r>
            <a:endParaRPr lang="pt-BR" sz="4200" b="1" i="1" dirty="0">
              <a:solidFill>
                <a:srgbClr val="04A07B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4200" b="1" dirty="0"/>
          </a:p>
        </p:txBody>
      </p:sp>
      <p:sp>
        <p:nvSpPr>
          <p:cNvPr id="10" name="Retângulo 9"/>
          <p:cNvSpPr/>
          <p:nvPr/>
        </p:nvSpPr>
        <p:spPr>
          <a:xfrm>
            <a:off x="15224546" y="9825335"/>
            <a:ext cx="458745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/>
              <a:t>Função R: </a:t>
            </a:r>
            <a:r>
              <a:rPr lang="pt-BR" sz="2100" i="1" dirty="0"/>
              <a:t>cor() e </a:t>
            </a:r>
            <a:r>
              <a:rPr lang="pt-BR" sz="2100" i="1" dirty="0" err="1"/>
              <a:t>ggplot</a:t>
            </a:r>
            <a:r>
              <a:rPr lang="pt-BR" sz="2100" i="1" dirty="0"/>
              <a:t>()</a:t>
            </a:r>
            <a:endParaRPr lang="pt-BR" sz="2100" dirty="0"/>
          </a:p>
        </p:txBody>
      </p:sp>
      <p:sp>
        <p:nvSpPr>
          <p:cNvPr id="7" name="Espaço Reservado para Conteúdo 5"/>
          <p:cNvSpPr txBox="1">
            <a:spLocks/>
          </p:cNvSpPr>
          <p:nvPr/>
        </p:nvSpPr>
        <p:spPr>
          <a:xfrm>
            <a:off x="11632975" y="4180250"/>
            <a:ext cx="5927546" cy="3273068"/>
          </a:xfrm>
          <a:prstGeom prst="rect">
            <a:avLst/>
          </a:prstGeom>
        </p:spPr>
        <p:txBody>
          <a:bodyPr vert="horz" lIns="68580" tIns="68580" rIns="68580" bIns="6858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5400" i="1" dirty="0"/>
              <a:t> Correlação </a:t>
            </a:r>
            <a:r>
              <a:rPr lang="pt-BR" sz="5400" b="1" i="1" dirty="0">
                <a:solidFill>
                  <a:srgbClr val="04A07B"/>
                </a:solidFill>
              </a:rPr>
              <a:t>POSITIVA e FORTE </a:t>
            </a:r>
            <a:r>
              <a:rPr lang="pt-BR" sz="5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entre dormir mais e se sentir bem</a:t>
            </a:r>
          </a:p>
          <a:p>
            <a:pPr lvl="1"/>
            <a:endParaRPr lang="pt-BR" sz="5400" b="1" i="1" dirty="0">
              <a:solidFill>
                <a:srgbClr val="04A07B"/>
              </a:solidFill>
            </a:endParaRPr>
          </a:p>
          <a:p>
            <a:endParaRPr lang="pt-BR" sz="6000" b="1" i="1" dirty="0">
              <a:solidFill>
                <a:srgbClr val="04A07B"/>
              </a:solidFill>
            </a:endParaRPr>
          </a:p>
          <a:p>
            <a:endParaRPr lang="pt-BR" sz="5400" i="1" dirty="0"/>
          </a:p>
        </p:txBody>
      </p:sp>
      <p:sp>
        <p:nvSpPr>
          <p:cNvPr id="11" name="Retângulo 10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38058859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36192" y="3127248"/>
            <a:ext cx="16266033" cy="6629400"/>
          </a:xfrm>
        </p:spPr>
        <p:txBody>
          <a:bodyPr>
            <a:normAutofit/>
          </a:bodyPr>
          <a:lstStyle/>
          <a:p>
            <a:r>
              <a:rPr lang="pt-BR" b="1" dirty="0"/>
              <a:t>Significado das relações</a:t>
            </a:r>
          </a:p>
          <a:p>
            <a:r>
              <a:rPr lang="en-US" dirty="0"/>
              <a:t>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um design de </a:t>
            </a:r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robusto</a:t>
            </a:r>
            <a:r>
              <a:rPr lang="en-US" dirty="0"/>
              <a:t> para que se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inferir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relações</a:t>
            </a:r>
            <a:r>
              <a:rPr lang="en-US" dirty="0"/>
              <a:t> entre as </a:t>
            </a:r>
            <a:r>
              <a:rPr lang="en-US" dirty="0" err="1"/>
              <a:t>variáveis</a:t>
            </a:r>
            <a:r>
              <a:rPr lang="en-US" dirty="0"/>
              <a:t> </a:t>
            </a:r>
          </a:p>
          <a:p>
            <a:pPr lvl="1"/>
            <a:r>
              <a:rPr lang="pt-BR" dirty="0"/>
              <a:t>Ver https://tylervigen.com/page?page=1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/>
              <a:t>Correlações</a:t>
            </a:r>
          </a:p>
          <a:p>
            <a:r>
              <a:rPr lang="pt-BR" dirty="0"/>
              <a:t>É útil para variáveis contínuas que tem uma relação linear entre elas. Para entender isso, é recomendado usar um </a:t>
            </a:r>
            <a:r>
              <a:rPr lang="pt-BR" dirty="0" err="1"/>
              <a:t>scatterplot</a:t>
            </a:r>
            <a:r>
              <a:rPr lang="pt-BR" dirty="0"/>
              <a:t> antes de rodar uma correlação</a:t>
            </a:r>
            <a:endParaRPr lang="en-US" dirty="0"/>
          </a:p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6" name="CaixaDeTexto 5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5654396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Quiz</a:t>
            </a:r>
            <a:r>
              <a:rPr lang="pt-BR" dirty="0"/>
              <a:t>: O que esses gráficos representam?</a:t>
            </a:r>
            <a:endParaRPr lang="pt-BR" sz="3600" dirty="0"/>
          </a:p>
        </p:txBody>
      </p:sp>
      <p:cxnSp>
        <p:nvCxnSpPr>
          <p:cNvPr id="24" name="Conector reto 23"/>
          <p:cNvCxnSpPr/>
          <p:nvPr/>
        </p:nvCxnSpPr>
        <p:spPr>
          <a:xfrm flipV="1">
            <a:off x="1951350" y="3360302"/>
            <a:ext cx="0" cy="45638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flipV="1">
            <a:off x="924969" y="7895928"/>
            <a:ext cx="6871494" cy="282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V="1">
            <a:off x="10698308" y="3321936"/>
            <a:ext cx="0" cy="45881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9671927" y="7857563"/>
            <a:ext cx="6871494" cy="282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V="1">
            <a:off x="1536192" y="3580862"/>
            <a:ext cx="5104140" cy="2404763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V="1">
            <a:off x="1536192" y="4790483"/>
            <a:ext cx="5104140" cy="2404763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10607264" y="3321935"/>
            <a:ext cx="5003711" cy="3676635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V="1">
            <a:off x="10698308" y="4716629"/>
            <a:ext cx="5580419" cy="2281941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536192" y="8144736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1</a:t>
            </a:r>
          </a:p>
          <a:p>
            <a:r>
              <a:rPr lang="pt-BR" sz="3600" dirty="0"/>
              <a:t>b1 = b2</a:t>
            </a:r>
          </a:p>
          <a:p>
            <a:r>
              <a:rPr lang="pt-BR" sz="3600" dirty="0"/>
              <a:t>a1 ≠ a2</a:t>
            </a:r>
          </a:p>
          <a:p>
            <a:endParaRPr lang="pt-BR" sz="3600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4431852" y="8136890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2</a:t>
            </a:r>
          </a:p>
          <a:p>
            <a:r>
              <a:rPr lang="pt-BR" sz="3600" dirty="0"/>
              <a:t>b1 ≠ b2</a:t>
            </a:r>
          </a:p>
          <a:p>
            <a:r>
              <a:rPr lang="pt-BR" sz="3600" dirty="0"/>
              <a:t>a1 = a2</a:t>
            </a:r>
          </a:p>
          <a:p>
            <a:endParaRPr lang="pt-BR" sz="3600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11043095" y="8144736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1</a:t>
            </a:r>
          </a:p>
          <a:p>
            <a:r>
              <a:rPr lang="pt-BR" sz="3600" dirty="0"/>
              <a:t>b1 = b2</a:t>
            </a:r>
          </a:p>
          <a:p>
            <a:r>
              <a:rPr lang="pt-BR" sz="3600" dirty="0"/>
              <a:t>a1 ≠ a2</a:t>
            </a:r>
          </a:p>
          <a:p>
            <a:endParaRPr lang="pt-BR" sz="3600" dirty="0"/>
          </a:p>
        </p:txBody>
      </p:sp>
      <p:sp>
        <p:nvSpPr>
          <p:cNvPr id="50" name="CaixaDeTexto 49"/>
          <p:cNvSpPr txBox="1"/>
          <p:nvPr/>
        </p:nvSpPr>
        <p:spPr>
          <a:xfrm>
            <a:off x="13938755" y="8136890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2</a:t>
            </a:r>
          </a:p>
          <a:p>
            <a:r>
              <a:rPr lang="pt-BR" sz="3600" dirty="0"/>
              <a:t>b1 ≠ b2</a:t>
            </a:r>
          </a:p>
          <a:p>
            <a:r>
              <a:rPr lang="pt-BR" sz="3600" dirty="0"/>
              <a:t>a1 = a2</a:t>
            </a:r>
          </a:p>
          <a:p>
            <a:endParaRPr lang="pt-BR" sz="3600" dirty="0"/>
          </a:p>
        </p:txBody>
      </p:sp>
      <p:sp>
        <p:nvSpPr>
          <p:cNvPr id="28" name="Retângulo 27"/>
          <p:cNvSpPr/>
          <p:nvPr/>
        </p:nvSpPr>
        <p:spPr>
          <a:xfrm>
            <a:off x="4901348" y="4897631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15282520" y="4348835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14349086" y="3283627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b1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15282520" y="4332907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4572893" y="3759376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b1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2440985" y="4760553"/>
            <a:ext cx="6569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700" dirty="0"/>
              <a:t>a1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2545186" y="6015235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a2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11538332" y="5303602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a1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11795666" y="6439594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a2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9" name="CaixaDeTexto 28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33573269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Quiz</a:t>
            </a:r>
            <a:r>
              <a:rPr lang="pt-BR" dirty="0"/>
              <a:t>: O que esses gráficos representam?</a:t>
            </a:r>
            <a:endParaRPr lang="pt-BR" sz="3600" dirty="0"/>
          </a:p>
        </p:txBody>
      </p:sp>
      <p:cxnSp>
        <p:nvCxnSpPr>
          <p:cNvPr id="24" name="Conector reto 23"/>
          <p:cNvCxnSpPr/>
          <p:nvPr/>
        </p:nvCxnSpPr>
        <p:spPr>
          <a:xfrm flipV="1">
            <a:off x="1951350" y="3360302"/>
            <a:ext cx="0" cy="45638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 flipV="1">
            <a:off x="924969" y="7895928"/>
            <a:ext cx="6871494" cy="282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V="1">
            <a:off x="10698308" y="3321936"/>
            <a:ext cx="0" cy="45881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9671927" y="7857563"/>
            <a:ext cx="6871494" cy="282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V="1">
            <a:off x="1536192" y="3580862"/>
            <a:ext cx="5104140" cy="2404763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V="1">
            <a:off x="1536192" y="4790483"/>
            <a:ext cx="5104140" cy="2404763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 flipV="1">
            <a:off x="10607264" y="3321935"/>
            <a:ext cx="5003711" cy="3676635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V="1">
            <a:off x="10698308" y="4716629"/>
            <a:ext cx="5580419" cy="2281941"/>
          </a:xfrm>
          <a:prstGeom prst="line">
            <a:avLst/>
          </a:prstGeom>
          <a:ln w="38100">
            <a:solidFill>
              <a:srgbClr val="04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>
            <a:off x="1536192" y="8144736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1</a:t>
            </a:r>
          </a:p>
          <a:p>
            <a:r>
              <a:rPr lang="pt-BR" sz="3600" dirty="0"/>
              <a:t>b1 = b2</a:t>
            </a:r>
          </a:p>
          <a:p>
            <a:r>
              <a:rPr lang="pt-BR" sz="3600" dirty="0"/>
              <a:t>a1 ≠ a2</a:t>
            </a:r>
          </a:p>
          <a:p>
            <a:endParaRPr lang="pt-BR" sz="3600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4431852" y="8136890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85000"/>
                  </a:schemeClr>
                </a:solidFill>
              </a:rPr>
              <a:t>Alternativa 2</a:t>
            </a:r>
          </a:p>
          <a:p>
            <a:r>
              <a:rPr lang="pt-BR" sz="3600" dirty="0">
                <a:solidFill>
                  <a:schemeClr val="bg1">
                    <a:lumMod val="85000"/>
                  </a:schemeClr>
                </a:solidFill>
              </a:rPr>
              <a:t>b1 ≠ b2</a:t>
            </a:r>
          </a:p>
          <a:p>
            <a:r>
              <a:rPr lang="pt-BR" sz="3600" dirty="0">
                <a:solidFill>
                  <a:schemeClr val="bg1">
                    <a:lumMod val="85000"/>
                  </a:schemeClr>
                </a:solidFill>
              </a:rPr>
              <a:t>a1 = a2</a:t>
            </a:r>
          </a:p>
          <a:p>
            <a:endParaRPr lang="pt-BR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11043095" y="8144736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>
                    <a:lumMod val="85000"/>
                  </a:schemeClr>
                </a:solidFill>
              </a:rPr>
              <a:t>Alternativa 1</a:t>
            </a:r>
          </a:p>
          <a:p>
            <a:r>
              <a:rPr lang="pt-BR" sz="3600" dirty="0">
                <a:solidFill>
                  <a:schemeClr val="bg1">
                    <a:lumMod val="85000"/>
                  </a:schemeClr>
                </a:solidFill>
              </a:rPr>
              <a:t>b1 = b2</a:t>
            </a:r>
          </a:p>
          <a:p>
            <a:r>
              <a:rPr lang="pt-BR" sz="3600" dirty="0">
                <a:solidFill>
                  <a:schemeClr val="bg1">
                    <a:lumMod val="85000"/>
                  </a:schemeClr>
                </a:solidFill>
              </a:rPr>
              <a:t>a1 ≠ a2</a:t>
            </a:r>
          </a:p>
          <a:p>
            <a:endParaRPr lang="pt-BR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3938755" y="8136890"/>
            <a:ext cx="33444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Alternativa 2</a:t>
            </a:r>
          </a:p>
          <a:p>
            <a:r>
              <a:rPr lang="pt-BR" sz="3600" dirty="0"/>
              <a:t>b1 ≠ b2</a:t>
            </a:r>
          </a:p>
          <a:p>
            <a:r>
              <a:rPr lang="pt-BR" sz="3600" dirty="0"/>
              <a:t>a1 = a2</a:t>
            </a:r>
          </a:p>
          <a:p>
            <a:endParaRPr lang="pt-BR" sz="3600" dirty="0"/>
          </a:p>
        </p:txBody>
      </p:sp>
      <p:sp>
        <p:nvSpPr>
          <p:cNvPr id="28" name="Retângulo 27"/>
          <p:cNvSpPr/>
          <p:nvPr/>
        </p:nvSpPr>
        <p:spPr>
          <a:xfrm>
            <a:off x="4901348" y="4897631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15282520" y="4348835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14349086" y="3283627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b1</a:t>
            </a:r>
          </a:p>
        </p:txBody>
      </p:sp>
      <p:sp>
        <p:nvSpPr>
          <p:cNvPr id="54" name="Retângulo 53"/>
          <p:cNvSpPr/>
          <p:nvPr/>
        </p:nvSpPr>
        <p:spPr>
          <a:xfrm>
            <a:off x="15282520" y="4332907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b2</a:t>
            </a:r>
          </a:p>
        </p:txBody>
      </p:sp>
      <p:sp>
        <p:nvSpPr>
          <p:cNvPr id="55" name="Retângulo 54"/>
          <p:cNvSpPr/>
          <p:nvPr/>
        </p:nvSpPr>
        <p:spPr>
          <a:xfrm>
            <a:off x="4572893" y="3759376"/>
            <a:ext cx="54053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b1</a:t>
            </a:r>
          </a:p>
        </p:txBody>
      </p:sp>
      <p:sp>
        <p:nvSpPr>
          <p:cNvPr id="56" name="Retângulo 55"/>
          <p:cNvSpPr/>
          <p:nvPr/>
        </p:nvSpPr>
        <p:spPr>
          <a:xfrm>
            <a:off x="2440985" y="4760553"/>
            <a:ext cx="6569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700" dirty="0"/>
              <a:t>a1</a:t>
            </a:r>
          </a:p>
        </p:txBody>
      </p:sp>
      <p:sp>
        <p:nvSpPr>
          <p:cNvPr id="57" name="Retângulo 56"/>
          <p:cNvSpPr/>
          <p:nvPr/>
        </p:nvSpPr>
        <p:spPr>
          <a:xfrm>
            <a:off x="2545186" y="6015235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a2</a:t>
            </a:r>
          </a:p>
        </p:txBody>
      </p:sp>
      <p:sp>
        <p:nvSpPr>
          <p:cNvPr id="58" name="Retângulo 57"/>
          <p:cNvSpPr/>
          <p:nvPr/>
        </p:nvSpPr>
        <p:spPr>
          <a:xfrm>
            <a:off x="11538332" y="5303602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a1</a:t>
            </a:r>
          </a:p>
        </p:txBody>
      </p:sp>
      <p:sp>
        <p:nvSpPr>
          <p:cNvPr id="59" name="Retângulo 58"/>
          <p:cNvSpPr/>
          <p:nvPr/>
        </p:nvSpPr>
        <p:spPr>
          <a:xfrm>
            <a:off x="11795666" y="6439594"/>
            <a:ext cx="5245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700" dirty="0"/>
              <a:t>a2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1" y="-1"/>
            <a:ext cx="765545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29" name="CaixaDeTexto 28"/>
          <p:cNvSpPr txBox="1"/>
          <p:nvPr/>
        </p:nvSpPr>
        <p:spPr>
          <a:xfrm rot="16200000">
            <a:off x="-3190333" y="6203269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</a:rPr>
              <a:t>Análise bivariada</a:t>
            </a:r>
          </a:p>
        </p:txBody>
      </p:sp>
    </p:spTree>
    <p:extLst>
      <p:ext uri="{BB962C8B-B14F-4D97-AF65-F5344CB8AC3E}">
        <p14:creationId xmlns:p14="http://schemas.microsoft.com/office/powerpoint/2010/main" val="36548247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print(“Boas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práticas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cuidados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670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Relação causa-efeito</a:t>
            </a:r>
          </a:p>
        </p:txBody>
      </p:sp>
      <p:pic>
        <p:nvPicPr>
          <p:cNvPr id="4" name="Espaço Reservado para Conteúdo 3" descr="Recorte de Tela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93" y="3127249"/>
            <a:ext cx="14598371" cy="4895393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99B3C7-77C6-4103-A48E-4097B83E3CAB}"/>
              </a:ext>
            </a:extLst>
          </p:cNvPr>
          <p:cNvSpPr/>
          <p:nvPr/>
        </p:nvSpPr>
        <p:spPr>
          <a:xfrm>
            <a:off x="1" y="-1"/>
            <a:ext cx="401198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</p:spTree>
    <p:extLst>
      <p:ext uri="{BB962C8B-B14F-4D97-AF65-F5344CB8AC3E}">
        <p14:creationId xmlns:p14="http://schemas.microsoft.com/office/powerpoint/2010/main" val="3602515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75588" y="3181354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18638" y="4108851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80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80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80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22095209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C6A28D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C6A28D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2915386"/>
            <a:ext cx="16447479" cy="6429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.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já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tratados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Na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incluir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scripts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base,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exporte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a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SEMPRE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haja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algum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problema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limpeza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Configure o 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recentes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automaticamente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Tools &gt; Global options &gt; General &gt; Restore most recently opened project at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startup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salve o workspace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Resultados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precisam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replicáveis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pessoa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4041499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C6A28D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C6A28D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083471"/>
            <a:ext cx="16447479" cy="5793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devem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fazer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tenham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facilmente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confundidos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positivo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lista_de_mercado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”, “café”)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negative: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”, “café”)</a:t>
            </a: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muito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ENTER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quebrar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ctrl + shift + A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organizado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Exemplo: use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snake_case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(palavras em minúsculas, separados por um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underscore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em todas as variáveis e funções do seu projeto.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5043029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C6A28D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C6A28D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996043" y="3192035"/>
            <a:ext cx="16447479" cy="59265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Carregue os pacotes no início do arquivo</a:t>
            </a:r>
          </a:p>
          <a:p>
            <a:pPr lvl="1">
              <a:lnSpc>
                <a:spcPct val="15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Isso facilita para identificar os pacotes a serem usados e instalar os pacotes que você ou outra pessoa não possuem</a:t>
            </a:r>
          </a:p>
          <a:p>
            <a:pPr>
              <a:lnSpc>
                <a:spcPct val="15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referências de caminho que tenha o seu computador como raiz</a:t>
            </a:r>
          </a:p>
          <a:p>
            <a:pPr lvl="1">
              <a:lnSpc>
                <a:spcPct val="15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positivo: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("data/titanic.csv")</a:t>
            </a:r>
          </a:p>
          <a:p>
            <a:pPr lvl="1">
              <a:lnSpc>
                <a:spcPct val="15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negativo: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("C:\Users\beatr\Documents\GitHub\2020-R-Ladies-SP-Basico\data/titanic.csv")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436511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8083" y="6604469"/>
            <a:ext cx="3901467" cy="1507816"/>
          </a:xfrm>
        </p:spPr>
        <p:txBody>
          <a:bodyPr>
            <a:normAutofit/>
          </a:bodyPr>
          <a:lstStyle/>
          <a:p>
            <a:pPr algn="r"/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Componentes de um script</a:t>
            </a:r>
            <a:endParaRPr lang="en-GB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12800"/>
            <a:ext cx="11201400" cy="642606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89056" y="189651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 arquivo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3667352" y="4736084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Comentários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819264" y="7007263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Funções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7095803" y="2422140"/>
            <a:ext cx="1493253" cy="525626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9755952" y="5261708"/>
            <a:ext cx="3399333" cy="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7034500" y="5796430"/>
            <a:ext cx="3561861" cy="1617782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13322400" y="278322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Pacotes</a:t>
            </a: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8589056" y="3441864"/>
            <a:ext cx="4442681" cy="467627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072299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valor </a:t>
            </a:r>
            <a:r>
              <a:rPr lang="pt-BR" i="1" dirty="0"/>
              <a:t>p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799B3C7-77C6-4103-A48E-4097B83E3CAB}"/>
              </a:ext>
            </a:extLst>
          </p:cNvPr>
          <p:cNvSpPr/>
          <p:nvPr/>
        </p:nvSpPr>
        <p:spPr>
          <a:xfrm>
            <a:off x="1" y="-1"/>
            <a:ext cx="401198" cy="10287002"/>
          </a:xfrm>
          <a:prstGeom prst="rect">
            <a:avLst/>
          </a:prstGeom>
          <a:solidFill>
            <a:srgbClr val="04A07B"/>
          </a:solidFill>
          <a:ln>
            <a:solidFill>
              <a:srgbClr val="04A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950862" y="3524693"/>
            <a:ext cx="15273884" cy="603504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BR" sz="4200" dirty="0"/>
              <a:t>“In </a:t>
            </a:r>
            <a:r>
              <a:rPr lang="pt-BR" sz="4200" dirty="0" err="1"/>
              <a:t>McLean</a:t>
            </a:r>
            <a:r>
              <a:rPr lang="pt-BR" sz="4200" dirty="0"/>
              <a:t> </a:t>
            </a:r>
            <a:r>
              <a:rPr lang="pt-BR" sz="4200" dirty="0" err="1"/>
              <a:t>and</a:t>
            </a:r>
            <a:r>
              <a:rPr lang="pt-BR" sz="4200" dirty="0"/>
              <a:t> Ernest (1998), </a:t>
            </a:r>
            <a:r>
              <a:rPr lang="pt-BR" sz="4200" dirty="0" err="1"/>
              <a:t>they</a:t>
            </a:r>
            <a:r>
              <a:rPr lang="pt-BR" sz="4200" dirty="0"/>
              <a:t> </a:t>
            </a:r>
            <a:r>
              <a:rPr lang="pt-BR" sz="4200" dirty="0" err="1"/>
              <a:t>say</a:t>
            </a:r>
            <a:r>
              <a:rPr lang="pt-BR" sz="4200" dirty="0"/>
              <a:t> </a:t>
            </a:r>
            <a:r>
              <a:rPr lang="pt-BR" sz="4200" dirty="0" err="1"/>
              <a:t>that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significance</a:t>
            </a:r>
            <a:r>
              <a:rPr lang="pt-BR" sz="4200" dirty="0"/>
              <a:t> </a:t>
            </a:r>
            <a:r>
              <a:rPr lang="pt-BR" sz="4200" dirty="0" err="1"/>
              <a:t>test</a:t>
            </a:r>
            <a:r>
              <a:rPr lang="pt-BR" sz="4200" dirty="0"/>
              <a:t> </a:t>
            </a:r>
            <a:r>
              <a:rPr lang="pt-BR" sz="4200" dirty="0" err="1"/>
              <a:t>tells</a:t>
            </a:r>
            <a:r>
              <a:rPr lang="pt-BR" sz="4200" dirty="0"/>
              <a:t> </a:t>
            </a:r>
            <a:r>
              <a:rPr lang="pt-BR" sz="4200" dirty="0" err="1"/>
              <a:t>whether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results</a:t>
            </a:r>
            <a:r>
              <a:rPr lang="pt-BR" sz="4200" dirty="0"/>
              <a:t> </a:t>
            </a:r>
            <a:r>
              <a:rPr lang="pt-BR" sz="4200" dirty="0" err="1"/>
              <a:t>was</a:t>
            </a:r>
            <a:r>
              <a:rPr lang="pt-BR" sz="4200" dirty="0"/>
              <a:t> </a:t>
            </a:r>
            <a:r>
              <a:rPr lang="pt-BR" sz="4200" dirty="0" err="1"/>
              <a:t>likely</a:t>
            </a:r>
            <a:r>
              <a:rPr lang="pt-BR" sz="4200" dirty="0"/>
              <a:t> </a:t>
            </a:r>
            <a:r>
              <a:rPr lang="pt-BR" sz="4200" dirty="0" err="1"/>
              <a:t>obtained</a:t>
            </a:r>
            <a:r>
              <a:rPr lang="pt-BR" sz="4200" dirty="0"/>
              <a:t> </a:t>
            </a:r>
            <a:r>
              <a:rPr lang="pt-BR" sz="4200" dirty="0" err="1"/>
              <a:t>by</a:t>
            </a:r>
            <a:r>
              <a:rPr lang="pt-BR" sz="4200" dirty="0"/>
              <a:t> chance, </a:t>
            </a:r>
            <a:r>
              <a:rPr lang="pt-BR" sz="4200" dirty="0" err="1"/>
              <a:t>but</a:t>
            </a:r>
            <a:r>
              <a:rPr lang="pt-BR" sz="4200" dirty="0"/>
              <a:t> does </a:t>
            </a:r>
            <a:r>
              <a:rPr lang="pt-BR" sz="4200" dirty="0" err="1"/>
              <a:t>not</a:t>
            </a:r>
            <a:r>
              <a:rPr lang="pt-BR" sz="4200" dirty="0"/>
              <a:t> </a:t>
            </a:r>
            <a:r>
              <a:rPr lang="pt-BR" sz="4200" dirty="0" err="1"/>
              <a:t>convey</a:t>
            </a:r>
            <a:r>
              <a:rPr lang="pt-BR" sz="4200" dirty="0"/>
              <a:t> </a:t>
            </a:r>
            <a:r>
              <a:rPr lang="pt-BR" sz="4200" dirty="0" err="1"/>
              <a:t>information</a:t>
            </a:r>
            <a:r>
              <a:rPr lang="pt-BR" sz="4200" dirty="0"/>
              <a:t> </a:t>
            </a:r>
            <a:r>
              <a:rPr lang="pt-BR" sz="4200" dirty="0" err="1"/>
              <a:t>about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practical</a:t>
            </a:r>
            <a:r>
              <a:rPr lang="pt-BR" sz="4200" dirty="0"/>
              <a:t> </a:t>
            </a:r>
            <a:r>
              <a:rPr lang="pt-BR" sz="4200" dirty="0" err="1"/>
              <a:t>importance</a:t>
            </a:r>
            <a:r>
              <a:rPr lang="pt-BR" sz="4200" dirty="0"/>
              <a:t> </a:t>
            </a:r>
            <a:r>
              <a:rPr lang="pt-BR" sz="4200" dirty="0" err="1"/>
              <a:t>of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difference</a:t>
            </a:r>
            <a:r>
              <a:rPr lang="pt-BR" sz="4200" dirty="0"/>
              <a:t> (</a:t>
            </a:r>
            <a:r>
              <a:rPr lang="pt-BR" sz="4200" i="1" dirty="0" err="1"/>
              <a:t>effect</a:t>
            </a:r>
            <a:r>
              <a:rPr lang="pt-BR" sz="4200" i="1" dirty="0"/>
              <a:t> </a:t>
            </a:r>
            <a:r>
              <a:rPr lang="pt-BR" sz="4200" i="1" dirty="0" err="1"/>
              <a:t>size</a:t>
            </a:r>
            <a:r>
              <a:rPr lang="pt-BR" sz="4200" dirty="0"/>
              <a:t>),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quality</a:t>
            </a:r>
            <a:r>
              <a:rPr lang="pt-BR" sz="4200" dirty="0"/>
              <a:t> </a:t>
            </a:r>
            <a:r>
              <a:rPr lang="pt-BR" sz="4200" dirty="0" err="1"/>
              <a:t>of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research</a:t>
            </a:r>
            <a:r>
              <a:rPr lang="pt-BR" sz="4200" dirty="0"/>
              <a:t> design,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reliability</a:t>
            </a:r>
            <a:r>
              <a:rPr lang="pt-BR" sz="4200" dirty="0"/>
              <a:t> </a:t>
            </a:r>
            <a:r>
              <a:rPr lang="pt-BR" sz="4200" dirty="0" err="1"/>
              <a:t>and</a:t>
            </a:r>
            <a:r>
              <a:rPr lang="pt-BR" sz="4200" dirty="0"/>
              <a:t> </a:t>
            </a:r>
            <a:r>
              <a:rPr lang="pt-BR" sz="4200" dirty="0" err="1"/>
              <a:t>validity</a:t>
            </a:r>
            <a:r>
              <a:rPr lang="pt-BR" sz="4200" dirty="0"/>
              <a:t> </a:t>
            </a:r>
            <a:r>
              <a:rPr lang="pt-BR" sz="4200" dirty="0" err="1"/>
              <a:t>of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measures</a:t>
            </a:r>
            <a:r>
              <a:rPr lang="pt-BR" sz="4200" dirty="0"/>
              <a:t>,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fidelity</a:t>
            </a:r>
            <a:r>
              <a:rPr lang="pt-BR" sz="4200" dirty="0"/>
              <a:t> </a:t>
            </a:r>
            <a:r>
              <a:rPr lang="pt-BR" sz="4200" dirty="0" err="1"/>
              <a:t>of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treatment</a:t>
            </a:r>
            <a:r>
              <a:rPr lang="pt-BR" sz="4200" dirty="0"/>
              <a:t>, </a:t>
            </a:r>
            <a:r>
              <a:rPr lang="pt-BR" sz="4200" dirty="0" err="1"/>
              <a:t>or</a:t>
            </a:r>
            <a:r>
              <a:rPr lang="pt-BR" sz="4200" dirty="0"/>
              <a:t> </a:t>
            </a:r>
            <a:r>
              <a:rPr lang="pt-BR" sz="4200" dirty="0" err="1"/>
              <a:t>whether</a:t>
            </a:r>
            <a:r>
              <a:rPr lang="pt-BR" sz="4200" dirty="0"/>
              <a:t> </a:t>
            </a:r>
            <a:r>
              <a:rPr lang="pt-BR" sz="4200" dirty="0" err="1"/>
              <a:t>the</a:t>
            </a:r>
            <a:r>
              <a:rPr lang="pt-BR" sz="4200" dirty="0"/>
              <a:t> </a:t>
            </a:r>
            <a:r>
              <a:rPr lang="pt-BR" sz="4200" dirty="0" err="1"/>
              <a:t>results</a:t>
            </a:r>
            <a:r>
              <a:rPr lang="pt-BR" sz="4200" dirty="0"/>
              <a:t> are </a:t>
            </a:r>
            <a:r>
              <a:rPr lang="pt-BR" sz="4200" dirty="0" err="1"/>
              <a:t>replicable</a:t>
            </a:r>
            <a:r>
              <a:rPr lang="pt-BR" sz="4200" dirty="0"/>
              <a:t>.”</a:t>
            </a:r>
          </a:p>
          <a:p>
            <a:pPr marL="0" indent="0" algn="r">
              <a:buNone/>
            </a:pPr>
            <a:endParaRPr lang="pt-BR" sz="4200" dirty="0"/>
          </a:p>
          <a:p>
            <a:pPr marL="0" indent="0" algn="r">
              <a:buNone/>
            </a:pPr>
            <a:r>
              <a:rPr lang="pt-BR" sz="4200" dirty="0" err="1"/>
              <a:t>Tabanick</a:t>
            </a:r>
            <a:r>
              <a:rPr lang="pt-BR" sz="4200" dirty="0"/>
              <a:t> &amp; </a:t>
            </a:r>
            <a:r>
              <a:rPr lang="pt-BR" sz="4200" dirty="0" err="1"/>
              <a:t>Fidell</a:t>
            </a:r>
            <a:r>
              <a:rPr lang="pt-BR" sz="4200" dirty="0"/>
              <a:t>, 2011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6" y="0"/>
            <a:ext cx="1670984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04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323195" y="5429315"/>
            <a:ext cx="671439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“</a:t>
            </a:r>
            <a:r>
              <a:rPr lang="en-US" sz="3200" dirty="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números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não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tem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como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falar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si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mesmos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Somos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que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falamos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eles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imbuímos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Inter"/>
              </a:rPr>
              <a:t>significado</a:t>
            </a:r>
            <a:r>
              <a:rPr lang="en-US" sz="3200" dirty="0">
                <a:solidFill>
                  <a:srgbClr val="000000"/>
                </a:solidFill>
                <a:latin typeface="Inter"/>
              </a:rPr>
              <a:t>.”</a:t>
            </a:r>
          </a:p>
          <a:p>
            <a:pPr algn="r"/>
            <a:endParaRPr lang="en-US" sz="2400" i="1" dirty="0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 dirty="0">
                <a:solidFill>
                  <a:srgbClr val="000000"/>
                </a:solidFill>
                <a:latin typeface="Inter"/>
              </a:rPr>
              <a:t>Nate Silver</a:t>
            </a:r>
          </a:p>
          <a:p>
            <a:pPr algn="r"/>
            <a:r>
              <a:rPr lang="en-US" sz="2400" i="1" dirty="0">
                <a:solidFill>
                  <a:srgbClr val="000000"/>
                </a:solidFill>
                <a:latin typeface="Inter"/>
              </a:rPr>
              <a:t>O </a:t>
            </a:r>
            <a:r>
              <a:rPr lang="en-US" sz="2400" i="1" dirty="0" err="1">
                <a:solidFill>
                  <a:srgbClr val="000000"/>
                </a:solidFill>
                <a:latin typeface="Inter"/>
              </a:rPr>
              <a:t>sinal</a:t>
            </a:r>
            <a:r>
              <a:rPr lang="en-US" sz="2400" i="1" dirty="0">
                <a:solidFill>
                  <a:srgbClr val="000000"/>
                </a:solidFill>
                <a:latin typeface="Inter"/>
              </a:rPr>
              <a:t> e o </a:t>
            </a:r>
            <a:r>
              <a:rPr lang="en-US" sz="2400" i="1" dirty="0" err="1">
                <a:solidFill>
                  <a:srgbClr val="000000"/>
                </a:solidFill>
                <a:latin typeface="Inter"/>
              </a:rPr>
              <a:t>ruído</a:t>
            </a:r>
            <a:endParaRPr lang="en-US" sz="2400" i="1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que é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importante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saber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ler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interpreter dados?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9906000" y="2111824"/>
            <a:ext cx="713158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 dirty="0">
                <a:solidFill>
                  <a:srgbClr val="000000"/>
                </a:solidFill>
                <a:latin typeface="Inter"/>
              </a:rPr>
              <a:t>“It’s not the numbers that are interesting. It’s what they tell us about the lives behind the numbers.”</a:t>
            </a:r>
          </a:p>
          <a:p>
            <a:pPr algn="r"/>
            <a:endParaRPr lang="en-US" sz="2400" i="1" dirty="0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 dirty="0">
                <a:solidFill>
                  <a:srgbClr val="000000"/>
                </a:solidFill>
                <a:latin typeface="Inter"/>
              </a:rPr>
              <a:t>Hans </a:t>
            </a:r>
            <a:r>
              <a:rPr lang="en-US" sz="2400" i="1" dirty="0" err="1">
                <a:solidFill>
                  <a:srgbClr val="000000"/>
                </a:solidFill>
                <a:latin typeface="Inter"/>
              </a:rPr>
              <a:t>Rosling</a:t>
            </a:r>
            <a:endParaRPr lang="en-US" sz="2400" i="1" dirty="0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 dirty="0" err="1">
                <a:solidFill>
                  <a:srgbClr val="000000"/>
                </a:solidFill>
                <a:latin typeface="Inter"/>
              </a:rPr>
              <a:t>Factfulness</a:t>
            </a:r>
            <a:r>
              <a:rPr lang="en-US" sz="2400" i="1" dirty="0">
                <a:solidFill>
                  <a:srgbClr val="000000"/>
                </a:solidFill>
                <a:latin typeface="Inter"/>
              </a:rPr>
              <a:t>, p.20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11824"/>
            <a:ext cx="8059069" cy="60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202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dados?</a:t>
            </a:r>
          </a:p>
        </p:txBody>
      </p:sp>
      <p:sp>
        <p:nvSpPr>
          <p:cNvPr id="3" name="Retângulo 2"/>
          <p:cNvSpPr/>
          <p:nvPr/>
        </p:nvSpPr>
        <p:spPr>
          <a:xfrm>
            <a:off x="1090012" y="2607808"/>
            <a:ext cx="1624148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Limpar o banco de dados é uma das tarefas que mais consome tempo em uma análise de dados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 err="1">
                <a:latin typeface="Inter" panose="020B0604020202020204" charset="0"/>
                <a:ea typeface="Inter" panose="020B0604020202020204" charset="0"/>
              </a:rPr>
              <a:t>Tidying</a:t>
            </a: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 é o processo de estruturar os bancos de dados 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90012" y="1433534"/>
            <a:ext cx="3207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816D4-C44D-4FB1-8AF9-6FA3E44DF2E3}"/>
              </a:ext>
            </a:extLst>
          </p:cNvPr>
          <p:cNvSpPr txBox="1"/>
          <p:nvPr/>
        </p:nvSpPr>
        <p:spPr>
          <a:xfrm>
            <a:off x="2438400" y="6264483"/>
            <a:ext cx="12749843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Happy families are all alike; every unhappy family is unhappy in its own way </a:t>
            </a:r>
          </a:p>
          <a:p>
            <a:pPr algn="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Leo Tolstoy</a:t>
            </a:r>
            <a:endParaRPr lang="pt-BR" sz="2400" i="1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8382000" y="9844167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</a:t>
            </a:r>
            <a:r>
              <a:rPr lang="pt-BR" dirty="0" err="1">
                <a:latin typeface="Barlow" panose="00000500000000000000" pitchFamily="2" charset="0"/>
              </a:rPr>
              <a:t>Wickham</a:t>
            </a:r>
            <a:r>
              <a:rPr lang="pt-BR" dirty="0">
                <a:latin typeface="Barlow" panose="00000500000000000000" pitchFamily="2" charset="0"/>
              </a:rPr>
              <a:t> (2014), https://cran.r-project.org/web/packages/tidyr/vignettes/tidy-data.html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393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301880"/>
            <a:ext cx="162128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I</a:t>
            </a:r>
            <a:r>
              <a:rPr lang="pt-BR" sz="5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mportante</a:t>
            </a:r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Quanto maior o intervalo de confiança, maior será a margem de erro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45" y="3467100"/>
            <a:ext cx="13253479" cy="49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376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8458200" y="9314788"/>
            <a:ext cx="8951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https://cran.r-project.org/web/packages/tidyr/vignettes/tidy-data.html</a:t>
            </a:r>
            <a:endParaRPr lang="pt-BR" sz="2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42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40571F-C3DA-4E81-89FC-537FB19E49D0}"/>
              </a:ext>
            </a:extLst>
          </p:cNvPr>
          <p:cNvSpPr txBox="1"/>
          <p:nvPr/>
        </p:nvSpPr>
        <p:spPr>
          <a:xfrm>
            <a:off x="1134873" y="4415680"/>
            <a:ext cx="16607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C6A28D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coluna é uma variável</a:t>
            </a:r>
          </a:p>
          <a:p>
            <a:pPr marL="771525" indent="-771525">
              <a:buClr>
                <a:srgbClr val="C6A28D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é uma observação</a:t>
            </a:r>
          </a:p>
          <a:p>
            <a:pPr marL="771525" indent="-771525">
              <a:buClr>
                <a:srgbClr val="C6A28D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célula representa apenas um valor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B05E44-8B55-4D52-96C0-21411EEC6C0B}"/>
              </a:ext>
            </a:extLst>
          </p:cNvPr>
          <p:cNvSpPr txBox="1"/>
          <p:nvPr/>
        </p:nvSpPr>
        <p:spPr>
          <a:xfrm>
            <a:off x="1134873" y="7214519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Messy</a:t>
            </a:r>
            <a:r>
              <a:rPr lang="pt-BR" sz="42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5C5DCF-0960-43AA-A14F-844087C13172}"/>
              </a:ext>
            </a:extLst>
          </p:cNvPr>
          <p:cNvSpPr txBox="1"/>
          <p:nvPr/>
        </p:nvSpPr>
        <p:spPr>
          <a:xfrm>
            <a:off x="1134873" y="7995991"/>
            <a:ext cx="1660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C6A28D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 outra organização dos dados que seja diferente do </a:t>
            </a:r>
            <a:r>
              <a:rPr lang="pt-BR" sz="36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050824" y="1384171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 dirty="0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dados?</a:t>
            </a:r>
          </a:p>
        </p:txBody>
      </p:sp>
    </p:spTree>
    <p:extLst>
      <p:ext uri="{BB962C8B-B14F-4D97-AF65-F5344CB8AC3E}">
        <p14:creationId xmlns:p14="http://schemas.microsoft.com/office/powerpoint/2010/main" val="2629376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1746594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rgbClr val="AD6237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Componentes de um script</a:t>
            </a:r>
            <a:endParaRPr lang="en-GB" sz="5400" b="1" dirty="0">
              <a:solidFill>
                <a:srgbClr val="AD6237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116724"/>
            <a:ext cx="9193991" cy="5785042"/>
          </a:xfrm>
        </p:spPr>
        <p:txBody>
          <a:bodyPr>
            <a:normAutofit/>
          </a:bodyPr>
          <a:lstStyle/>
          <a:p>
            <a:pPr marL="0" indent="0">
              <a:buClr>
                <a:srgbClr val="04A07B"/>
              </a:buClr>
              <a:buNone/>
            </a:pPr>
            <a:r>
              <a:rPr lang="pt-BR" sz="4800" b="1" dirty="0">
                <a:solidFill>
                  <a:srgbClr val="AD6237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Comentários</a:t>
            </a: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Para comentar no seu código, use #</a:t>
            </a:r>
          </a:p>
          <a:p>
            <a:pPr lvl="1"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Tudo que aparecer depois da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hashtag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será entendido como código que não deve ser rodado pelo R</a:t>
            </a:r>
          </a:p>
          <a:p>
            <a:pPr>
              <a:lnSpc>
                <a:spcPct val="100000"/>
              </a:lnSpc>
              <a:buClr>
                <a:srgbClr val="AD6237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Serve como registro de decisões e melhora a transparência do processo, principalmente em projetos em grupo</a:t>
            </a:r>
          </a:p>
          <a:p>
            <a:pPr>
              <a:lnSpc>
                <a:spcPct val="10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36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595" y="2748080"/>
            <a:ext cx="6245705" cy="5958800"/>
          </a:xfrm>
          <a:prstGeom prst="rect">
            <a:avLst/>
          </a:prstGeom>
        </p:spPr>
      </p:pic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17899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que é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importante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saber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ler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interpreter dados?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6646DF5-B510-6A30-7F5E-BE7B88AE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143928"/>
            <a:ext cx="12669987" cy="77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060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que é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importante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saber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ler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interpreter dados?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DA9B024-864F-95A3-2F8E-4172C672D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159794"/>
            <a:ext cx="5948363" cy="59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711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que é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importante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saber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ler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interpreter dados?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24EB26A-6E09-AFD5-998B-E0F7044B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5500"/>
            <a:ext cx="11201400" cy="65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967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09800" y="2324100"/>
            <a:ext cx="13868400" cy="507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“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Por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mais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desafiador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que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seja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definir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contar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mensurar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características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de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nós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mesmos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e do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mundo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ao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nosso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redor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isso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tudo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continua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sendo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simplesmente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informação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, 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apenas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o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ponto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de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partida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uma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compreensão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 real do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</a:rPr>
              <a:t>mundo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</a:rPr>
              <a:t>”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B669B-71B6-12BD-3564-A9ABC1774461}"/>
              </a:ext>
            </a:extLst>
          </p:cNvPr>
          <p:cNvSpPr txBox="1"/>
          <p:nvPr/>
        </p:nvSpPr>
        <p:spPr>
          <a:xfrm>
            <a:off x="6411192" y="8860393"/>
            <a:ext cx="10848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</a:rPr>
              <a:t>Spiegelhater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, D. (2019) A arte da </a:t>
            </a:r>
            <a:r>
              <a:rPr lang="en-US" dirty="0" err="1">
                <a:latin typeface="Inter" panose="020B0604020202020204" charset="0"/>
                <a:ea typeface="Inter" panose="020B0604020202020204" charset="0"/>
              </a:rPr>
              <a:t>estatística</a:t>
            </a:r>
            <a:r>
              <a:rPr lang="en-US" dirty="0">
                <a:latin typeface="Inter" panose="020B0604020202020204" charset="0"/>
                <a:ea typeface="Inter" panose="020B0604020202020204" charset="0"/>
              </a:rPr>
              <a:t> </a:t>
            </a:r>
            <a:endParaRPr lang="pt-BR" dirty="0">
              <a:latin typeface="Inter" panose="020B0604020202020204" charset="0"/>
              <a:ea typeface="Inter" panose="020B0604020202020204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593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Editor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3843653" y="2500685"/>
            <a:ext cx="4444347" cy="19346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Environment</a:t>
            </a:r>
            <a:endParaRPr lang="pt-BR" sz="4800" dirty="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3295558" y="7516427"/>
            <a:ext cx="548012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Pasta com arquivos OU Help OU Gráficos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155036" y="7606329"/>
            <a:ext cx="551834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Console </a:t>
            </a:r>
          </a:p>
          <a:p>
            <a:pPr algn="ctr"/>
            <a:r>
              <a:rPr lang="pt-BR" sz="27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(</a:t>
            </a:r>
            <a:r>
              <a:rPr lang="pt-BR" sz="27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where</a:t>
            </a:r>
            <a:r>
              <a:rPr lang="pt-BR" sz="27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the</a:t>
            </a:r>
            <a:r>
              <a:rPr lang="pt-BR" sz="27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magic</a:t>
            </a:r>
            <a:r>
              <a:rPr lang="pt-BR" sz="27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dirty="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happens</a:t>
            </a:r>
            <a:r>
              <a:rPr lang="pt-BR" sz="27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867255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dados?</a:t>
            </a:r>
          </a:p>
        </p:txBody>
      </p:sp>
      <p:sp>
        <p:nvSpPr>
          <p:cNvPr id="8" name="Retângulo 7"/>
          <p:cNvSpPr/>
          <p:nvPr/>
        </p:nvSpPr>
        <p:spPr>
          <a:xfrm>
            <a:off x="2547953" y="3086100"/>
            <a:ext cx="13192093" cy="3284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800" dirty="0">
                <a:latin typeface="Inter" panose="020B0604020202020204" charset="0"/>
                <a:ea typeface="Inter" panose="020B0604020202020204" charset="0"/>
              </a:rPr>
              <a:t>‘</a:t>
            </a:r>
            <a:r>
              <a:rPr lang="en-GB" sz="4800" b="1" dirty="0">
                <a:latin typeface="Inter" panose="020B0604020202020204" charset="0"/>
                <a:ea typeface="Inter" panose="020B0604020202020204" charset="0"/>
              </a:rPr>
              <a:t>Since numbers don’t remember where they come from, they always behave just the same way regardless</a:t>
            </a:r>
            <a:r>
              <a:rPr lang="en-GB" sz="4800" dirty="0">
                <a:latin typeface="Inter" panose="020B0604020202020204" charset="0"/>
                <a:ea typeface="Inter" panose="020B0604020202020204" charset="0"/>
              </a:rPr>
              <a:t>’ (Lord, 1953, p.751)</a:t>
            </a:r>
          </a:p>
        </p:txBody>
      </p:sp>
    </p:spTree>
    <p:extLst>
      <p:ext uri="{BB962C8B-B14F-4D97-AF65-F5344CB8AC3E}">
        <p14:creationId xmlns:p14="http://schemas.microsoft.com/office/powerpoint/2010/main" val="37502842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8839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Recomendações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993267" y="2667465"/>
            <a:ext cx="16266033" cy="6629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0549771" y="9322933"/>
            <a:ext cx="670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https://www.mathbootcamps.com/interpreting-confidence-intervals/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FEA79896-30DD-4D16-1B8A-7EE22FE50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20" y="3048937"/>
            <a:ext cx="838942" cy="896698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2CE37E75-EC2E-1983-D166-EA4CEAE9D1BA}"/>
              </a:ext>
            </a:extLst>
          </p:cNvPr>
          <p:cNvSpPr txBox="1">
            <a:spLocks/>
          </p:cNvSpPr>
          <p:nvPr/>
        </p:nvSpPr>
        <p:spPr>
          <a:xfrm>
            <a:off x="1900389" y="2774096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Programming in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624F197-AF5E-6099-AA19-567686B8758C}"/>
              </a:ext>
            </a:extLst>
          </p:cNvPr>
          <p:cNvSpPr txBox="1">
            <a:spLocks/>
          </p:cNvSpPr>
          <p:nvPr/>
        </p:nvSpPr>
        <p:spPr>
          <a:xfrm>
            <a:off x="1900389" y="3451079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Stack overflow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DB12958-9B55-58B9-0566-7D7DD4F85886}"/>
              </a:ext>
            </a:extLst>
          </p:cNvPr>
          <p:cNvSpPr txBox="1">
            <a:spLocks/>
          </p:cNvSpPr>
          <p:nvPr/>
        </p:nvSpPr>
        <p:spPr>
          <a:xfrm>
            <a:off x="1912421" y="4128062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R-bloggers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AD567A71-D9EE-3C2E-01A1-CDBAC4679F67}"/>
              </a:ext>
            </a:extLst>
          </p:cNvPr>
          <p:cNvSpPr txBox="1">
            <a:spLocks/>
          </p:cNvSpPr>
          <p:nvPr/>
        </p:nvSpPr>
        <p:spPr>
          <a:xfrm>
            <a:off x="1912421" y="4952193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R-ladies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E48B2C31-4504-689D-5B0C-D7DEC307F9F9}"/>
              </a:ext>
            </a:extLst>
          </p:cNvPr>
          <p:cNvSpPr txBox="1">
            <a:spLocks/>
          </p:cNvSpPr>
          <p:nvPr/>
        </p:nvSpPr>
        <p:spPr>
          <a:xfrm>
            <a:off x="1900389" y="5763455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B82CA31C-1BFB-6FD2-028A-9484C5A6D6B8}"/>
              </a:ext>
            </a:extLst>
          </p:cNvPr>
          <p:cNvSpPr txBox="1">
            <a:spLocks/>
          </p:cNvSpPr>
          <p:nvPr/>
        </p:nvSpPr>
        <p:spPr>
          <a:xfrm>
            <a:off x="1900389" y="5766826"/>
            <a:ext cx="3733800" cy="593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Curso</a:t>
            </a: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C05D5A5-A062-9B4E-26D7-7591AC122DC6}"/>
              </a:ext>
            </a:extLst>
          </p:cNvPr>
          <p:cNvSpPr txBox="1">
            <a:spLocks/>
          </p:cNvSpPr>
          <p:nvPr/>
        </p:nvSpPr>
        <p:spPr>
          <a:xfrm>
            <a:off x="1912421" y="6469047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#TidyTuesday no Twitter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1772C87A-26B9-0232-1BE9-585C0696A1D0}"/>
              </a:ext>
            </a:extLst>
          </p:cNvPr>
          <p:cNvSpPr txBox="1">
            <a:spLocks/>
          </p:cNvSpPr>
          <p:nvPr/>
        </p:nvSpPr>
        <p:spPr>
          <a:xfrm>
            <a:off x="2057400" y="7264569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R-graph-</a:t>
            </a: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allery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7B5343FC-7691-BB71-9FFD-5F32F0F6F493}"/>
              </a:ext>
            </a:extLst>
          </p:cNvPr>
          <p:cNvSpPr txBox="1">
            <a:spLocks/>
          </p:cNvSpPr>
          <p:nvPr/>
        </p:nvSpPr>
        <p:spPr>
          <a:xfrm>
            <a:off x="1900389" y="8187961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Zen do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A61D9EFB-04B1-9DCA-2157-F99E8FF48528}"/>
              </a:ext>
            </a:extLst>
          </p:cNvPr>
          <p:cNvSpPr txBox="1">
            <a:spLocks/>
          </p:cNvSpPr>
          <p:nvPr/>
        </p:nvSpPr>
        <p:spPr>
          <a:xfrm>
            <a:off x="7192680" y="2774096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Cookbook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83CD265F-3B81-FE81-7542-DBDEB09D5E11}"/>
              </a:ext>
            </a:extLst>
          </p:cNvPr>
          <p:cNvSpPr txBox="1">
            <a:spLocks/>
          </p:cNvSpPr>
          <p:nvPr/>
        </p:nvSpPr>
        <p:spPr>
          <a:xfrm>
            <a:off x="7184659" y="3689868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STHDA para R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C469D9D2-0F46-4D0F-49D0-81709D62606B}"/>
              </a:ext>
            </a:extLst>
          </p:cNvPr>
          <p:cNvSpPr txBox="1">
            <a:spLocks/>
          </p:cNvSpPr>
          <p:nvPr/>
        </p:nvSpPr>
        <p:spPr>
          <a:xfrm>
            <a:off x="7184658" y="5652672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Fóruns</a:t>
            </a: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Mplus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F7ADE5C1-3C36-5FC6-5DE8-9428E078F690}"/>
              </a:ext>
            </a:extLst>
          </p:cNvPr>
          <p:cNvSpPr txBox="1">
            <a:spLocks/>
          </p:cNvSpPr>
          <p:nvPr/>
        </p:nvSpPr>
        <p:spPr>
          <a:xfrm>
            <a:off x="7353101" y="4645410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>
                <a:latin typeface="Segoe UI" panose="020B0502040204020203" pitchFamily="34" charset="0"/>
                <a:cs typeface="Segoe UI" panose="020B0502040204020203" pitchFamily="34" charset="0"/>
              </a:rPr>
              <a:t>Google Groups do </a:t>
            </a: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lavaan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CC7E2391-DC09-AA33-34D3-3A65B54EEF4D}"/>
              </a:ext>
            </a:extLst>
          </p:cNvPr>
          <p:cNvSpPr txBox="1">
            <a:spLocks/>
          </p:cNvSpPr>
          <p:nvPr/>
        </p:nvSpPr>
        <p:spPr>
          <a:xfrm>
            <a:off x="7303570" y="6221818"/>
            <a:ext cx="4564579" cy="511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7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Statology</a:t>
            </a:r>
            <a:endParaRPr lang="pt-BR" sz="27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67203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610852" y="3666172"/>
            <a:ext cx="13066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 dirty="0">
                <a:solidFill>
                  <a:schemeClr val="bg1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print(‘até a próxima!’)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D3C68E-079E-FA54-6742-7C827923DF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266700"/>
            <a:ext cx="3227056" cy="19927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8AB2515-9B40-9679-51E0-2157A88C22A8}"/>
              </a:ext>
            </a:extLst>
          </p:cNvPr>
          <p:cNvSpPr txBox="1"/>
          <p:nvPr/>
        </p:nvSpPr>
        <p:spPr>
          <a:xfrm>
            <a:off x="4114800" y="534232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3600" dirty="0" err="1">
                <a:solidFill>
                  <a:srgbClr val="F6FBFC"/>
                </a:solidFill>
                <a:latin typeface="Barlow" panose="00000500000000000000" pitchFamily="2" charset="0"/>
              </a:rPr>
              <a:t>contato</a:t>
            </a:r>
            <a:r>
              <a:rPr lang="en-US" sz="3600" dirty="0">
                <a:solidFill>
                  <a:srgbClr val="F6FBFC"/>
                </a:solidFill>
                <a:latin typeface="Barlow" panose="00000500000000000000" pitchFamily="2" charset="0"/>
              </a:rPr>
              <a:t> == “sim”) {</a:t>
            </a:r>
          </a:p>
          <a:p>
            <a:r>
              <a:rPr lang="en-US" sz="3600" dirty="0">
                <a:solidFill>
                  <a:srgbClr val="F6FBFC"/>
                </a:solidFill>
                <a:latin typeface="Barlow" panose="00000500000000000000" pitchFamily="2" charset="0"/>
              </a:rPr>
              <a:t>print(“acrispim@ias.org.br")</a:t>
            </a:r>
          </a:p>
          <a:p>
            <a:r>
              <a:rPr lang="en-US" sz="3600" dirty="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3600" dirty="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7986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44458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4EFE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58351" y="4326061"/>
            <a:ext cx="3700696" cy="710512"/>
            <a:chOff x="0" y="0"/>
            <a:chExt cx="1097565" cy="2107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7565" cy="210726"/>
            </a:xfrm>
            <a:custGeom>
              <a:avLst/>
              <a:gdLst/>
              <a:ahLst/>
              <a:cxnLst/>
              <a:rect l="l" t="t" r="r" b="b"/>
              <a:pathLst>
                <a:path w="1097565" h="210726">
                  <a:moveTo>
                    <a:pt x="0" y="0"/>
                  </a:moveTo>
                  <a:lnTo>
                    <a:pt x="1097565" y="0"/>
                  </a:lnTo>
                  <a:lnTo>
                    <a:pt x="1097565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E1DAD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COLOR PALETTE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2273159"/>
            <a:ext cx="9506980" cy="127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TAN Twinkle"/>
              </a:rPr>
              <a:t>Color Palette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58351" y="5284383"/>
            <a:ext cx="3700696" cy="710512"/>
            <a:chOff x="0" y="0"/>
            <a:chExt cx="1097565" cy="2107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7565" cy="210726"/>
            </a:xfrm>
            <a:custGeom>
              <a:avLst/>
              <a:gdLst/>
              <a:ahLst/>
              <a:cxnLst/>
              <a:rect l="l" t="t" r="r" b="b"/>
              <a:pathLst>
                <a:path w="1097565" h="210726">
                  <a:moveTo>
                    <a:pt x="0" y="0"/>
                  </a:moveTo>
                  <a:lnTo>
                    <a:pt x="1097565" y="0"/>
                  </a:lnTo>
                  <a:lnTo>
                    <a:pt x="1097565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C6A28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758351" y="6240190"/>
            <a:ext cx="3700696" cy="710512"/>
            <a:chOff x="0" y="0"/>
            <a:chExt cx="1097565" cy="2107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7565" cy="210726"/>
            </a:xfrm>
            <a:custGeom>
              <a:avLst/>
              <a:gdLst/>
              <a:ahLst/>
              <a:cxnLst/>
              <a:rect l="l" t="t" r="r" b="b"/>
              <a:pathLst>
                <a:path w="1097565" h="210726">
                  <a:moveTo>
                    <a:pt x="0" y="0"/>
                  </a:moveTo>
                  <a:lnTo>
                    <a:pt x="1097565" y="0"/>
                  </a:lnTo>
                  <a:lnTo>
                    <a:pt x="1097565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86866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58351" y="7221011"/>
            <a:ext cx="3700696" cy="710512"/>
            <a:chOff x="0" y="0"/>
            <a:chExt cx="1097565" cy="21072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7565" cy="210726"/>
            </a:xfrm>
            <a:custGeom>
              <a:avLst/>
              <a:gdLst/>
              <a:ahLst/>
              <a:cxnLst/>
              <a:rect l="l" t="t" r="r" b="b"/>
              <a:pathLst>
                <a:path w="1097565" h="210726">
                  <a:moveTo>
                    <a:pt x="0" y="0"/>
                  </a:moveTo>
                  <a:lnTo>
                    <a:pt x="1097565" y="0"/>
                  </a:lnTo>
                  <a:lnTo>
                    <a:pt x="1097565" y="210726"/>
                  </a:lnTo>
                  <a:lnTo>
                    <a:pt x="0" y="210726"/>
                  </a:lnTo>
                  <a:close/>
                </a:path>
              </a:pathLst>
            </a:custGeom>
            <a:solidFill>
              <a:srgbClr val="AD623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830830" y="4483063"/>
            <a:ext cx="258904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#E1DAD6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30830" y="5441385"/>
            <a:ext cx="258904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#C6A28D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0830" y="6397192"/>
            <a:ext cx="258904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#868668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30830" y="7378013"/>
            <a:ext cx="258904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#AD6237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6547821"/>
            <a:ext cx="811530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6793" y="4372747"/>
            <a:ext cx="2344695" cy="23446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DAD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39274" y="4372747"/>
            <a:ext cx="2344695" cy="23446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6A28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7893" y="4372747"/>
            <a:ext cx="2344695" cy="23446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6866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76513" y="4372747"/>
            <a:ext cx="2344695" cy="234469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D623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70654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#E1DAD6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9274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#C6A28D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07893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#868668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76513" y="5346657"/>
            <a:ext cx="234469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FFFFFF"/>
                </a:solidFill>
                <a:latin typeface="Inter"/>
              </a:rPr>
              <a:t>#AD6237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710154"/>
            <a:ext cx="467583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AN Twinkle"/>
              </a:rPr>
              <a:t>Color Usage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4299551" y="8660242"/>
            <a:ext cx="295974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PAGE 08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660242"/>
            <a:ext cx="367026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COLOR PALETTE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61760" y="7167734"/>
            <a:ext cx="2554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Background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234241" y="7167734"/>
            <a:ext cx="2554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Background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02861" y="7167734"/>
            <a:ext cx="2554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Font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71480" y="7167734"/>
            <a:ext cx="25547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Pattern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86152" y="2885875"/>
            <a:ext cx="1471569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"/>
              </a:rPr>
              <a:t>Lorem ipsum dolor sit amet, consectetur adipiscing elit. Vestibulum dictum arcu neque, nec fringilla enim aliquet sit amet.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escreve os seus scripts</a:t>
            </a:r>
          </a:p>
        </p:txBody>
      </p:sp>
    </p:spTree>
    <p:extLst>
      <p:ext uri="{BB962C8B-B14F-4D97-AF65-F5344CB8AC3E}">
        <p14:creationId xmlns:p14="http://schemas.microsoft.com/office/powerpoint/2010/main" val="41491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02" y="3639699"/>
            <a:ext cx="7500355" cy="75003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 dirty="0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Adoro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números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B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inclui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viagens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comidas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livros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saber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um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pouco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as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coisas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funcionam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Sou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psicóloga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formação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Fiz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mestrado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doutorado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Psicologia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com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avaliação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psicológica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psicometria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estágio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pós-doutoral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aplicada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no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comportamento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humano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Gosto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estudar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métodos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psicométricos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diferentes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usos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do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construtos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bem-estar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afeto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diversidade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CSE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personalidade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 dirty="0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43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27226" y="7507706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Aqui você executa os seus códigos (e pode escrever aqui também)</a:t>
            </a:r>
          </a:p>
        </p:txBody>
      </p:sp>
    </p:spTree>
    <p:extLst>
      <p:ext uri="{BB962C8B-B14F-4D97-AF65-F5344CB8AC3E}">
        <p14:creationId xmlns:p14="http://schemas.microsoft.com/office/powerpoint/2010/main" val="40025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encontra os seus objetos R, sejam eles dados, vetores, etc.</a:t>
            </a:r>
          </a:p>
        </p:txBody>
      </p:sp>
    </p:spTree>
    <p:extLst>
      <p:ext uri="{BB962C8B-B14F-4D97-AF65-F5344CB8AC3E}">
        <p14:creationId xmlns:p14="http://schemas.microsoft.com/office/powerpoint/2010/main" val="129739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rgbClr val="003C7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 o histórico de comandos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416589" y="814127"/>
            <a:ext cx="1227222" cy="918422"/>
          </a:xfrm>
          <a:prstGeom prst="rect">
            <a:avLst/>
          </a:prstGeom>
          <a:noFill/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4045009" y="1417717"/>
            <a:ext cx="753834" cy="60359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7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7327232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navega nas suas pastas do </a:t>
            </a:r>
            <a:r>
              <a:rPr lang="pt-BR" sz="3000" b="1" dirty="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caminho raiz</a:t>
            </a:r>
          </a:p>
        </p:txBody>
      </p:sp>
    </p:spTree>
    <p:extLst>
      <p:ext uri="{BB962C8B-B14F-4D97-AF65-F5344CB8AC3E}">
        <p14:creationId xmlns:p14="http://schemas.microsoft.com/office/powerpoint/2010/main" val="259561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 dirty="0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 dirty="0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393865" y="7002379"/>
            <a:ext cx="6705992" cy="2959769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b="1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Plots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Gráficos montados no console</a:t>
            </a:r>
          </a:p>
          <a:p>
            <a:r>
              <a:rPr lang="pt-BR" sz="3000" b="1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pacotes habilitados</a:t>
            </a:r>
          </a:p>
          <a:p>
            <a:r>
              <a:rPr lang="pt-BR" sz="3000" b="1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página do R </a:t>
            </a:r>
            <a:r>
              <a:rPr lang="pt-BR" sz="3000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Exemplo: ?</a:t>
            </a:r>
            <a:r>
              <a:rPr lang="pt-BR" sz="3000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beep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t-BR" sz="3000" b="1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</a:t>
            </a:r>
            <a:r>
              <a:rPr lang="pt-BR" sz="3000" b="1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arquivos </a:t>
            </a:r>
            <a:r>
              <a:rPr lang="pt-BR" sz="3000" dirty="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3000" dirty="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 outros. </a:t>
            </a:r>
          </a:p>
        </p:txBody>
      </p:sp>
    </p:spTree>
    <p:extLst>
      <p:ext uri="{BB962C8B-B14F-4D97-AF65-F5344CB8AC3E}">
        <p14:creationId xmlns:p14="http://schemas.microsoft.com/office/powerpoint/2010/main" val="312010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9" y="-1"/>
            <a:ext cx="17632802" cy="103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if(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duvidas_objetos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== “sim”)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print(“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 express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}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rgbClr val="F6FBFC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1" y="2916334"/>
            <a:ext cx="14983434" cy="64000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28700" y="3683702"/>
            <a:ext cx="7543289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Existe uma variedade de </a:t>
            </a:r>
            <a:r>
              <a:rPr lang="pt-BR" sz="3400" b="1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tipos de  objetos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no R. Esses objetos contêm </a:t>
            </a:r>
            <a:r>
              <a:rPr lang="pt-BR" sz="3400" b="1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DADOS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e eles podem ser vetores, </a:t>
            </a:r>
            <a:r>
              <a:rPr lang="pt-BR" sz="3400" i="1" dirty="0" err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arrays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matrizes, </a:t>
            </a:r>
            <a:r>
              <a:rPr lang="pt-BR" sz="3400" i="1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data frames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ou listas. Eles diferem no </a:t>
            </a:r>
            <a:r>
              <a:rPr lang="pt-BR" sz="3400" b="1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 de informação (i.e. dados)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que podem conter, como foram criados e na complexidade estrutural de cada um, assim como na forma de acesso.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811177" y="9547391"/>
            <a:ext cx="4476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/>
              <a:t>Fonte: LABAPE website (2019)</a:t>
            </a:r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211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8631802" y="486421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 dirty="0"/>
              <a:t>=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10432148" y="4525748"/>
            <a:ext cx="5042738" cy="3212364"/>
            <a:chOff x="5056270" y="2138794"/>
            <a:chExt cx="2167691" cy="1239251"/>
          </a:xfrm>
        </p:grpSpPr>
        <p:pic>
          <p:nvPicPr>
            <p:cNvPr id="11" name="Imagem 10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623761" y="2138794"/>
              <a:ext cx="1600200" cy="493295"/>
            </a:xfrm>
            <a:prstGeom prst="rect">
              <a:avLst/>
            </a:prstGeom>
          </p:spPr>
        </p:pic>
        <p:pic>
          <p:nvPicPr>
            <p:cNvPr id="12" name="Imagem 1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355055" y="2511772"/>
              <a:ext cx="1600200" cy="493295"/>
            </a:xfrm>
            <a:prstGeom prst="rect">
              <a:avLst/>
            </a:prstGeom>
          </p:spPr>
        </p:pic>
        <p:pic>
          <p:nvPicPr>
            <p:cNvPr id="13" name="Imagem 1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056270" y="2884750"/>
              <a:ext cx="1600200" cy="493295"/>
            </a:xfrm>
            <a:prstGeom prst="rect">
              <a:avLst/>
            </a:prstGeom>
          </p:spPr>
        </p:pic>
      </p:grpSp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3517094" y="3143960"/>
            <a:ext cx="4767173" cy="488786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401103" y="3321114"/>
            <a:ext cx="350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dirty="0"/>
              <a:t>n </a:t>
            </a:r>
            <a:r>
              <a:rPr lang="pt-BR" sz="4800" b="1" dirty="0"/>
              <a:t>Vetores</a:t>
            </a:r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EE943F-E692-3439-E75B-A2934AA78406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60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3282855" y="3199007"/>
            <a:ext cx="6028611" cy="4565985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10450731" y="3871847"/>
            <a:ext cx="5936280" cy="4610417"/>
            <a:chOff x="5056270" y="2113728"/>
            <a:chExt cx="2854142" cy="2224925"/>
          </a:xfrm>
        </p:grpSpPr>
        <p:pic>
          <p:nvPicPr>
            <p:cNvPr id="18" name="Imagem 1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827569" y="2113728"/>
              <a:ext cx="1082843" cy="902368"/>
            </a:xfrm>
            <a:prstGeom prst="rect">
              <a:avLst/>
            </a:prstGeom>
          </p:spPr>
        </p:pic>
        <p:pic>
          <p:nvPicPr>
            <p:cNvPr id="19" name="Imagem 1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360788" y="2439582"/>
              <a:ext cx="1082843" cy="902368"/>
            </a:xfrm>
            <a:prstGeom prst="rect">
              <a:avLst/>
            </a:prstGeom>
          </p:spPr>
        </p:pic>
        <p:pic>
          <p:nvPicPr>
            <p:cNvPr id="20" name="Imagem 19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925300" y="2765436"/>
              <a:ext cx="1082843" cy="902368"/>
            </a:xfrm>
            <a:prstGeom prst="rect">
              <a:avLst/>
            </a:prstGeom>
          </p:spPr>
        </p:pic>
        <p:pic>
          <p:nvPicPr>
            <p:cNvPr id="22" name="Imagem 2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515803" y="3134227"/>
              <a:ext cx="1082843" cy="902368"/>
            </a:xfrm>
            <a:prstGeom prst="rect">
              <a:avLst/>
            </a:prstGeom>
          </p:spPr>
        </p:pic>
        <p:pic>
          <p:nvPicPr>
            <p:cNvPr id="23" name="Imagem 2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056270" y="3436285"/>
              <a:ext cx="1082843" cy="902368"/>
            </a:xfrm>
            <a:prstGeom prst="rect">
              <a:avLst/>
            </a:prstGeom>
          </p:spPr>
        </p:pic>
      </p:grpSp>
      <p:sp>
        <p:nvSpPr>
          <p:cNvPr id="24" name="CaixaDeTexto 23"/>
          <p:cNvSpPr txBox="1"/>
          <p:nvPr/>
        </p:nvSpPr>
        <p:spPr>
          <a:xfrm>
            <a:off x="10775735" y="3732094"/>
            <a:ext cx="3359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 dirty="0"/>
              <a:t>n </a:t>
            </a:r>
            <a:r>
              <a:rPr lang="pt-BR" sz="4200" b="1" dirty="0" err="1"/>
              <a:t>Matrices</a:t>
            </a:r>
            <a:endParaRPr lang="pt-BR" sz="42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 dirty="0"/>
              <a:t>=</a:t>
            </a:r>
          </a:p>
        </p:txBody>
      </p: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FE57A7-81DF-9BB7-695F-96675AAA2FB3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0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02" y="3639699"/>
            <a:ext cx="7500355" cy="75003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 dirty="0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Adoro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números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B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inclui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viagens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comidas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livros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saber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um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pouco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as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coisas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funcionam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Sou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psicóloga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formação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Fiz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mestrado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doutorado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Psicologia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com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avaliação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psicológica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psicometria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estágio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pós-doutoral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aplicada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no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comportamento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humano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Gosto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estudar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métodos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psicométricos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diferentes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usos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do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construtos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bem-estar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afeto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diversidade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CSE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personalidade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 dirty="0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Retângulo Arredondado 3"/>
          <p:cNvSpPr/>
          <p:nvPr/>
        </p:nvSpPr>
        <p:spPr>
          <a:xfrm>
            <a:off x="2819400" y="2628900"/>
            <a:ext cx="11582400" cy="579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Gustavo</a:t>
            </a:r>
          </a:p>
        </p:txBody>
      </p:sp>
    </p:spTree>
    <p:extLst>
      <p:ext uri="{BB962C8B-B14F-4D97-AF65-F5344CB8AC3E}">
        <p14:creationId xmlns:p14="http://schemas.microsoft.com/office/powerpoint/2010/main" val="238740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 dirty="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14928" y="6625192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070822" y="6967817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1784345" y="8208512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 dirty="0"/>
              <a:t>n </a:t>
            </a:r>
            <a:r>
              <a:rPr lang="pt-BR" sz="4200" b="1" dirty="0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352710" y="2534207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304813" y="1428867"/>
            <a:ext cx="39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 dirty="0"/>
              <a:t>n </a:t>
            </a:r>
            <a:r>
              <a:rPr lang="pt-BR" sz="4800" b="1" dirty="0" err="1"/>
              <a:t>Matrices</a:t>
            </a:r>
            <a:endParaRPr lang="pt-BR" sz="4800" b="1" dirty="0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E39F61-4A9A-7E49-74FD-6EAB26EE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3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 dirty="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46185" y="7279114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102079" y="7621739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502026" y="6559673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 dirty="0"/>
              <a:t>n </a:t>
            </a:r>
            <a:r>
              <a:rPr lang="pt-BR" sz="4200" b="1" dirty="0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021201" y="3208980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405520" y="2245779"/>
            <a:ext cx="3942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 dirty="0"/>
              <a:t>n </a:t>
            </a:r>
            <a:r>
              <a:rPr lang="pt-BR" sz="4200" b="1" dirty="0" err="1"/>
              <a:t>Matrices</a:t>
            </a:r>
            <a:endParaRPr lang="pt-BR" sz="4200" b="1" dirty="0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98EF540-C994-5850-B1B5-7D9A017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3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13655972" y="2888405"/>
            <a:ext cx="1835039" cy="1881495"/>
          </a:xfrm>
          <a:prstGeom prst="rect">
            <a:avLst/>
          </a:prstGeom>
        </p:spPr>
      </p:pic>
      <p:pic>
        <p:nvPicPr>
          <p:cNvPr id="17" name="Imagem 16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 t="16823" r="38599" b="65514"/>
          <a:stretch/>
        </p:blipFill>
        <p:spPr>
          <a:xfrm>
            <a:off x="11304953" y="3614869"/>
            <a:ext cx="1899384" cy="1155032"/>
          </a:xfrm>
          <a:prstGeom prst="rect">
            <a:avLst/>
          </a:prstGeom>
        </p:spPr>
      </p:pic>
      <p:pic>
        <p:nvPicPr>
          <p:cNvPr id="18" name="Imagem 17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10090765" y="5306506"/>
            <a:ext cx="3294602" cy="2495285"/>
          </a:xfrm>
          <a:prstGeom prst="rect">
            <a:avLst/>
          </a:prstGeom>
        </p:spPr>
      </p:pic>
      <p:pic>
        <p:nvPicPr>
          <p:cNvPr id="19" name="Imagem 18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13655972" y="5136782"/>
            <a:ext cx="1936106" cy="19119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593981" y="4305785"/>
            <a:ext cx="40606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900" dirty="0"/>
              <a:t>Lista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145955" y="4221593"/>
            <a:ext cx="14528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200" dirty="0"/>
              <a:t>=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8633007" y="301603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 dirty="0">
                <a:solidFill>
                  <a:schemeClr val="tx1"/>
                </a:solidFill>
              </a:rPr>
              <a:t>Uma coluna com Escores de Extroversão</a:t>
            </a:r>
          </a:p>
        </p:txBody>
      </p:sp>
      <p:cxnSp>
        <p:nvCxnSpPr>
          <p:cNvPr id="24" name="Conector em Curva 23"/>
          <p:cNvCxnSpPr>
            <a:stCxn id="17" idx="0"/>
          </p:cNvCxnSpPr>
          <p:nvPr/>
        </p:nvCxnSpPr>
        <p:spPr>
          <a:xfrm rot="16200000" flipV="1">
            <a:off x="11566449" y="2926673"/>
            <a:ext cx="276208" cy="1100184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15555653" y="1746305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 dirty="0">
                <a:solidFill>
                  <a:schemeClr val="tx1"/>
                </a:solidFill>
              </a:rPr>
              <a:t>Álgebra matricial</a:t>
            </a:r>
          </a:p>
        </p:txBody>
      </p:sp>
      <p:cxnSp>
        <p:nvCxnSpPr>
          <p:cNvPr id="32" name="Conector em Curva 31"/>
          <p:cNvCxnSpPr>
            <a:stCxn id="16" idx="0"/>
          </p:cNvCxnSpPr>
          <p:nvPr/>
        </p:nvCxnSpPr>
        <p:spPr>
          <a:xfrm rot="5400000" flipH="1" flipV="1">
            <a:off x="14800721" y="2097047"/>
            <a:ext cx="564131" cy="1018589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em Curva 32"/>
          <p:cNvCxnSpPr>
            <a:stCxn id="18" idx="2"/>
            <a:endCxn id="36" idx="3"/>
          </p:cNvCxnSpPr>
          <p:nvPr/>
        </p:nvCxnSpPr>
        <p:spPr>
          <a:xfrm rot="5400000">
            <a:off x="10598588" y="7293968"/>
            <a:ext cx="631658" cy="1647302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15273624" y="7455248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 dirty="0">
                <a:solidFill>
                  <a:schemeClr val="tx1"/>
                </a:solidFill>
              </a:rPr>
              <a:t>Banco de dados</a:t>
            </a:r>
          </a:p>
        </p:txBody>
      </p:sp>
      <p:cxnSp>
        <p:nvCxnSpPr>
          <p:cNvPr id="35" name="Conector em Curva 34"/>
          <p:cNvCxnSpPr>
            <a:stCxn id="19" idx="3"/>
          </p:cNvCxnSpPr>
          <p:nvPr/>
        </p:nvCxnSpPr>
        <p:spPr>
          <a:xfrm>
            <a:off x="15592078" y="6092733"/>
            <a:ext cx="943673" cy="1443936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7699767" y="780179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 dirty="0">
                <a:solidFill>
                  <a:schemeClr val="tx1"/>
                </a:solidFill>
              </a:rPr>
              <a:t>Álgebra matricial</a:t>
            </a:r>
          </a:p>
        </p:txBody>
      </p:sp>
      <p:sp>
        <p:nvSpPr>
          <p:cNvPr id="2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3C28F0-D64D-E950-4BCA-FE1B081B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1" grpId="0" animBg="1"/>
      <p:bldP spid="31" grpId="1" animBg="1"/>
      <p:bldP spid="34" grpId="0" animBg="1"/>
      <p:bldP spid="34" grpId="1" animBg="1"/>
      <p:bldP spid="36" grpId="0" animBg="1"/>
      <p:bldP spid="3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86;p24"/>
          <p:cNvSpPr/>
          <p:nvPr/>
        </p:nvSpPr>
        <p:spPr>
          <a:xfrm>
            <a:off x="11084219" y="4280336"/>
            <a:ext cx="1849082" cy="172632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 dirty="0">
                <a:latin typeface="Varela Round"/>
                <a:ea typeface="Varela Round"/>
                <a:cs typeface="Varela Round"/>
                <a:sym typeface="Varela Round"/>
              </a:rPr>
              <a:t>Vetor</a:t>
            </a:r>
            <a:endParaRPr sz="2700" b="1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" name="Google Shape;286;p24"/>
          <p:cNvSpPr/>
          <p:nvPr/>
        </p:nvSpPr>
        <p:spPr>
          <a:xfrm>
            <a:off x="10946401" y="3616334"/>
            <a:ext cx="3150993" cy="3054330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 dirty="0">
                <a:latin typeface="Varela Round"/>
                <a:ea typeface="Varela Round"/>
                <a:cs typeface="Varela Round"/>
                <a:sym typeface="Varela Round"/>
              </a:rPr>
              <a:t>Matriz</a:t>
            </a:r>
            <a:endParaRPr sz="2700" b="1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" name="Google Shape;286;p24"/>
          <p:cNvSpPr/>
          <p:nvPr/>
        </p:nvSpPr>
        <p:spPr>
          <a:xfrm>
            <a:off x="10839155" y="3182697"/>
            <a:ext cx="4188291" cy="390255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 dirty="0">
                <a:latin typeface="Varela Round"/>
                <a:ea typeface="Varela Round"/>
                <a:cs typeface="Varela Round"/>
                <a:sym typeface="Varela Round"/>
              </a:rPr>
              <a:t>Array</a:t>
            </a:r>
            <a:endParaRPr sz="2700" b="1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" name="Google Shape;286;p24"/>
          <p:cNvSpPr/>
          <p:nvPr/>
        </p:nvSpPr>
        <p:spPr>
          <a:xfrm>
            <a:off x="10839155" y="2464101"/>
            <a:ext cx="5469006" cy="535879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 dirty="0">
                <a:latin typeface="Varela Round"/>
                <a:ea typeface="Varela Round"/>
                <a:cs typeface="Varela Round"/>
                <a:sym typeface="Varela Round"/>
              </a:rPr>
              <a:t>Dataframe</a:t>
            </a:r>
            <a:endParaRPr sz="2700" b="1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Google Shape;286;p24"/>
          <p:cNvSpPr/>
          <p:nvPr/>
        </p:nvSpPr>
        <p:spPr>
          <a:xfrm>
            <a:off x="9826635" y="1495002"/>
            <a:ext cx="7414617" cy="727794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 dirty="0">
                <a:latin typeface="Varela Round"/>
                <a:ea typeface="Varela Round"/>
                <a:cs typeface="Varela Round"/>
                <a:sym typeface="Varela Round"/>
              </a:rPr>
              <a:t>Lista</a:t>
            </a:r>
            <a:endParaRPr sz="2700" b="1" dirty="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46748" y="832937"/>
            <a:ext cx="1371600" cy="2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1C8187-A021-2CD7-BED4-72A1688F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348" y="4813317"/>
            <a:ext cx="6781800" cy="1193345"/>
          </a:xfrm>
        </p:spPr>
        <p:txBody>
          <a:bodyPr>
            <a:normAutofit/>
          </a:bodyPr>
          <a:lstStyle/>
          <a:p>
            <a:pPr algn="l"/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BBF467C-C02E-4244-B101-A422CB9F83D7}"/>
              </a:ext>
            </a:extLst>
          </p:cNvPr>
          <p:cNvSpPr txBox="1"/>
          <p:nvPr/>
        </p:nvSpPr>
        <p:spPr>
          <a:xfrm>
            <a:off x="1035584" y="3087757"/>
            <a:ext cx="1580234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Integer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inteiros</a:t>
            </a:r>
            <a:b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Numeric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racionais</a:t>
            </a:r>
            <a:b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Complex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complexos (raramente usados para Análise de Dados)</a:t>
            </a:r>
            <a:b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Logical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TRUE, FALSE ou NA</a:t>
            </a:r>
            <a:b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Factor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</a:t>
            </a:r>
            <a:r>
              <a:rPr lang="pt-BR" sz="3200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variavéis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categóricas</a:t>
            </a:r>
            <a:b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Character</a:t>
            </a:r>
            <a:r>
              <a:rPr lang="pt-BR" sz="32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texto</a:t>
            </a: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035584" y="1318733"/>
            <a:ext cx="7688490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6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Classes no R</a:t>
            </a:r>
            <a:endParaRPr lang="en-GB" sz="6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</p:spTree>
    <p:extLst>
      <p:ext uri="{BB962C8B-B14F-4D97-AF65-F5344CB8AC3E}">
        <p14:creationId xmlns:p14="http://schemas.microsoft.com/office/powerpoint/2010/main" val="2055197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vem 3"/>
          <p:cNvSpPr/>
          <p:nvPr/>
        </p:nvSpPr>
        <p:spPr>
          <a:xfrm rot="717778">
            <a:off x="9635910" y="2830304"/>
            <a:ext cx="7438328" cy="5963746"/>
          </a:xfrm>
          <a:prstGeom prst="cloud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3A5001-8906-49DD-BE28-6519AF0C0EE1}"/>
              </a:ext>
            </a:extLst>
          </p:cNvPr>
          <p:cNvSpPr txBox="1"/>
          <p:nvPr/>
        </p:nvSpPr>
        <p:spPr>
          <a:xfrm>
            <a:off x="1061710" y="3273021"/>
            <a:ext cx="743302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 i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o tipo de objeto</a:t>
            </a: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endParaRPr lang="pt-BR" sz="36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r>
              <a:rPr lang="pt-BR" sz="36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dirty="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 i="1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a estrutura de objeto</a:t>
            </a:r>
          </a:p>
          <a:p>
            <a:pPr marL="685800" indent="-685800">
              <a:buClr>
                <a:srgbClr val="003C78"/>
              </a:buClr>
              <a:buAutoNum type="arabicPeriod"/>
            </a:pPr>
            <a:endParaRPr lang="pt-BR" sz="3600" dirty="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 dirty="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 precisar alterar a classe de um objeto, use as funções ao lado.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B85972-F9E5-4059-BF52-EB033ECDC0CB}"/>
              </a:ext>
            </a:extLst>
          </p:cNvPr>
          <p:cNvSpPr txBox="1"/>
          <p:nvPr/>
        </p:nvSpPr>
        <p:spPr>
          <a:xfrm>
            <a:off x="10858310" y="4501809"/>
            <a:ext cx="31721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as.character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as.numeric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as.integer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as.logical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B66279-C405-4962-B726-F1E3595CF2B7}"/>
              </a:ext>
            </a:extLst>
          </p:cNvPr>
          <p:cNvSpPr txBox="1"/>
          <p:nvPr/>
        </p:nvSpPr>
        <p:spPr>
          <a:xfrm>
            <a:off x="14062489" y="4491885"/>
            <a:ext cx="30899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as.vector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as.factor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as.data.frame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Barlow" panose="00000500000000000000" pitchFamily="2" charset="0"/>
              </a:rPr>
              <a:t>as.tibble</a:t>
            </a:r>
            <a:r>
              <a:rPr lang="pt-BR" sz="3000" dirty="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1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1472566" y="3225633"/>
            <a:ext cx="3765016" cy="145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Funções</a:t>
            </a:r>
            <a:endParaRPr lang="en-GB" b="1" dirty="0">
              <a:solidFill>
                <a:schemeClr val="bg1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8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48AA914-D0BD-4A88-BC93-65FBD84FA289}"/>
              </a:ext>
            </a:extLst>
          </p:cNvPr>
          <p:cNvSpPr txBox="1"/>
          <p:nvPr/>
        </p:nvSpPr>
        <p:spPr>
          <a:xfrm>
            <a:off x="1037761" y="2857245"/>
            <a:ext cx="159065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Transformações de classes</a:t>
            </a:r>
          </a:p>
          <a:p>
            <a:r>
              <a:rPr lang="pt-BR" sz="36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essa </a:t>
            </a:r>
            <a:r>
              <a:rPr lang="pt-BR" sz="36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string</a:t>
            </a:r>
            <a:r>
              <a:rPr lang="pt-BR" sz="36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em fator</a:t>
            </a:r>
            <a:endParaRPr lang="pt-BR" sz="36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 &lt;- c</a:t>
            </a:r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("Médio", "Superior", "Fundamental", "Fundamental", "Médio"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 &lt;- </a:t>
            </a:r>
            <a:r>
              <a:rPr lang="pt-BR" sz="36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as.factor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(escolaridade)</a:t>
            </a:r>
          </a:p>
          <a:p>
            <a:r>
              <a:rPr lang="pt-BR" sz="36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(fator)</a:t>
            </a:r>
          </a:p>
          <a:p>
            <a:endParaRPr lang="pt-BR" sz="36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a matriz em um data frame</a:t>
            </a:r>
          </a:p>
          <a:p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matrix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(1:10,nrow=5, </a:t>
            </a:r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ncol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=5)</a:t>
            </a:r>
          </a:p>
          <a:p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as.data.frame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endParaRPr lang="pt-BR" sz="3600" dirty="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endParaRPr lang="pt-BR" sz="3600" dirty="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A1BC63C-942B-5521-C918-22AFC4330E78}"/>
              </a:ext>
            </a:extLst>
          </p:cNvPr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8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Pacotes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funções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essenciais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5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82686" y="1409700"/>
            <a:ext cx="16230600" cy="1828796"/>
          </a:xfrm>
        </p:spPr>
        <p:txBody>
          <a:bodyPr>
            <a:normAutofit/>
          </a:bodyPr>
          <a:lstStyle/>
          <a:p>
            <a:pPr marL="0" indent="0">
              <a:buClr>
                <a:srgbClr val="003C78"/>
              </a:buClr>
              <a:buNone/>
            </a:pPr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Vamos começar juntos?</a:t>
            </a:r>
            <a:endParaRPr lang="pt-BR" sz="60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</a:pPr>
            <a:endParaRPr lang="en-GB" sz="5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071432-2E1E-DF16-BB1D-998F87BBED86}"/>
              </a:ext>
            </a:extLst>
          </p:cNvPr>
          <p:cNvSpPr txBox="1"/>
          <p:nvPr/>
        </p:nvSpPr>
        <p:spPr>
          <a:xfrm>
            <a:off x="10918143" y="7723262"/>
            <a:ext cx="4560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latin typeface="Barlow" panose="00000500000000000000" pitchFamily="2" charset="0"/>
              </a:rPr>
              <a:t>https://github.com/anacarlac/2023-Rotinas-em-R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AEBDE2-201A-1155-9A9F-A5399A40FC51}"/>
              </a:ext>
            </a:extLst>
          </p:cNvPr>
          <p:cNvSpPr txBox="1"/>
          <p:nvPr/>
        </p:nvSpPr>
        <p:spPr>
          <a:xfrm>
            <a:off x="1028700" y="3238496"/>
            <a:ext cx="8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5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 um projeto para esse </a:t>
            </a:r>
            <a:r>
              <a:rPr lang="pt-BR" sz="5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ele está no </a:t>
            </a:r>
            <a:r>
              <a:rPr lang="pt-BR" sz="5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github</a:t>
            </a:r>
            <a:r>
              <a:rPr lang="pt-BR" sz="5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 você quiser baixar e acompanhar o </a:t>
            </a:r>
            <a:r>
              <a:rPr lang="pt-BR" sz="5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pelo script!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320500"/>
            <a:ext cx="5022872" cy="5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23384" y="1566753"/>
            <a:ext cx="16235916" cy="7158147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rgbClr val="04A07B"/>
              </a:buClr>
              <a:buNone/>
            </a:pPr>
            <a:r>
              <a:rPr lang="pt-BR" sz="71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ponto de partida</a:t>
            </a:r>
          </a:p>
          <a:p>
            <a:pPr marL="0" indent="0">
              <a:buClr>
                <a:srgbClr val="04A07B"/>
              </a:buClr>
              <a:buNone/>
            </a:pPr>
            <a:endParaRPr lang="pt-BR" sz="21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3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Comece por um </a:t>
            </a:r>
            <a:r>
              <a:rPr lang="pt-BR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isso irá </a:t>
            </a:r>
            <a:r>
              <a:rPr lang="pt-BR" sz="39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setar</a:t>
            </a:r>
            <a:r>
              <a:rPr lang="pt-BR" sz="39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caminho raiz e partir de lá é possível buscar scripts e salvar </a:t>
            </a:r>
            <a:r>
              <a:rPr lang="pt-BR" sz="39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outputs;</a:t>
            </a:r>
            <a:endParaRPr lang="pt-BR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2">
              <a:lnSpc>
                <a:spcPct val="170000"/>
              </a:lnSpc>
              <a:buClr>
                <a:srgbClr val="003C78"/>
              </a:buClr>
            </a:pPr>
            <a:r>
              <a:rPr lang="pt-BR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IMPORTANTE: isso não tem a ver com o caminho onde o R armazena e instala pacotes</a:t>
            </a:r>
          </a:p>
          <a:p>
            <a:pPr lvl="2">
              <a:buClr>
                <a:srgbClr val="003C78"/>
              </a:buClr>
            </a:pPr>
            <a:endParaRPr lang="pt-BR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usando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#: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aparecer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39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hashtag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será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entendido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comentário</a:t>
            </a:r>
            <a:r>
              <a:rPr lang="en-GB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uma boa prática incluir no início do código todos os pacotes usados no script;</a:t>
            </a:r>
          </a:p>
          <a:p>
            <a:pPr>
              <a:buClr>
                <a:srgbClr val="003C78"/>
              </a:buClr>
            </a:pPr>
            <a:endParaRPr lang="pt-BR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 precisa instalar os pacotes apenas uma vez, mas precisava carrega-los toda vez que iniciar o R.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interessante ter uma estrutura em comum para projetos em R e pastas: </a:t>
            </a:r>
            <a:r>
              <a:rPr lang="pt-BR" sz="39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data-raw</a:t>
            </a: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data, scripts, outputs, materiais-apoio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Use a função help() para te ajudar!</a:t>
            </a:r>
          </a:p>
          <a:p>
            <a:pPr>
              <a:lnSpc>
                <a:spcPct val="10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219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35584" y="144458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2571750" y="2273159"/>
            <a:ext cx="1487805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 dirty="0">
                <a:solidFill>
                  <a:srgbClr val="000000"/>
                </a:solidFill>
                <a:latin typeface="Barlow" panose="00000500000000000000" pitchFamily="2" charset="0"/>
              </a:rPr>
              <a:t>O que </a:t>
            </a:r>
            <a:r>
              <a:rPr lang="en-US" sz="7376" dirty="0" err="1">
                <a:solidFill>
                  <a:srgbClr val="000000"/>
                </a:solidFill>
                <a:latin typeface="Barlow" panose="00000500000000000000" pitchFamily="2" charset="0"/>
              </a:rPr>
              <a:t>será</a:t>
            </a:r>
            <a:r>
              <a:rPr lang="en-US" sz="7376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dirty="0" err="1">
                <a:solidFill>
                  <a:srgbClr val="000000"/>
                </a:solidFill>
                <a:latin typeface="Barlow" panose="00000500000000000000" pitchFamily="2" charset="0"/>
              </a:rPr>
              <a:t>abordado</a:t>
            </a:r>
            <a:r>
              <a:rPr lang="en-US" sz="7376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dirty="0" err="1">
                <a:solidFill>
                  <a:srgbClr val="000000"/>
                </a:solidFill>
                <a:latin typeface="Barlow" panose="00000500000000000000" pitchFamily="2" charset="0"/>
              </a:rPr>
              <a:t>hoje</a:t>
            </a:r>
            <a:r>
              <a:rPr lang="en-US" sz="7376" dirty="0">
                <a:solidFill>
                  <a:srgbClr val="000000"/>
                </a:solidFill>
                <a:latin typeface="Barlow" panose="00000500000000000000" pitchFamily="2" charset="0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3695700"/>
            <a:ext cx="145161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Inter"/>
              </a:rPr>
              <a:t>O que é o R?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essenciais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de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checagem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dos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800" dirty="0">
              <a:solidFill>
                <a:srgbClr val="000000"/>
              </a:solidFill>
              <a:latin typeface="In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800" dirty="0">
              <a:solidFill>
                <a:srgbClr val="000000"/>
              </a:solidFill>
              <a:latin typeface="In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Inter"/>
              </a:rPr>
              <a:t>Output: R markdown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Cuidados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e boas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8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4786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8700" y="1510620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8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Atalhos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Windows</a:t>
            </a:r>
            <a:endParaRPr kumimoji="0" lang="en-GB" sz="4300" i="0" u="none" strike="noStrike" kern="1200" cap="none" spc="0" normalizeH="0" baseline="0" noProof="0" dirty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28700" y="3101784"/>
            <a:ext cx="16223716" cy="585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do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magrittr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%&gt;% :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</a:t>
            </a:r>
          </a:p>
          <a:p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nativo |&gt; :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 </a:t>
            </a:r>
          </a:p>
          <a:p>
            <a:pPr lvl="1"/>
            <a:r>
              <a:rPr lang="pt-BR" dirty="0">
                <a:latin typeface="Inter" panose="020B0604020202020204" charset="0"/>
                <a:ea typeface="Inter" panose="020B0604020202020204" charset="0"/>
              </a:rPr>
              <a:t>Antes,</a:t>
            </a:r>
            <a:r>
              <a:rPr lang="pt-BR" b="1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abra Tools &gt; Global Options &gt;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Code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&gt; assinale a opção “Use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native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operator</a:t>
            </a: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|&gt;”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Operador de atribuição &lt;- : 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</a:t>
            </a:r>
            <a:r>
              <a:rPr lang="pt-BR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Operar uma linha de código do script: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Enter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Mudar uma letra ou função em várias linhas ao mesmo tempo: 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Shift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(selecionar linhas)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Limpar todas as linhas do console: 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Ctrl </a:t>
            </a:r>
            <a:r>
              <a:rPr lang="pt-BR" b="1" dirty="0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L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61348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89016" y="2755185"/>
            <a:ext cx="4716690" cy="731430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TIDYVERSE</a:t>
            </a:r>
            <a:endParaRPr lang="en-GB" sz="36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7289016" y="3610383"/>
            <a:ext cx="5021783" cy="5628865"/>
          </a:xfrm>
        </p:spPr>
        <p:txBody>
          <a:bodyPr>
            <a:noAutofit/>
          </a:bodyPr>
          <a:lstStyle/>
          <a:p>
            <a:r>
              <a:rPr lang="pt-BR" sz="2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ggplot2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cria gráficos</a:t>
            </a:r>
          </a:p>
          <a:p>
            <a:r>
              <a:rPr lang="pt-BR" sz="2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dplyr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manipulação de dados</a:t>
            </a:r>
          </a:p>
          <a:p>
            <a:r>
              <a:rPr lang="pt-BR" sz="2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leitura dos dados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glimpse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retorna a visualização dos dados de um data frame com o máximo de informações possíveis 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filter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 filtra dados de acordo com critério indicado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select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seleciona colunas de acordo com critério indicado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mutate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 cria variável de acordo com uma condição</a:t>
            </a:r>
          </a:p>
        </p:txBody>
      </p:sp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6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Manipulação</a:t>
            </a:r>
            <a:r>
              <a:rPr kumimoji="0" 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de dados </a:t>
            </a:r>
            <a:r>
              <a:rPr kumimoji="0" lang="en-US" sz="2000" b="0" i="0" u="none" strike="noStrike" kern="1200" cap="none" spc="6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em</a:t>
            </a:r>
            <a:r>
              <a:rPr kumimoji="0" 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R: </a:t>
            </a:r>
            <a:r>
              <a:rPr kumimoji="0" lang="en-US" sz="2000" b="0" i="0" u="none" strike="noStrike" kern="1200" cap="none" spc="6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pacotes</a:t>
            </a:r>
            <a:r>
              <a:rPr kumimoji="0" 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2000" b="0" i="0" u="none" strike="noStrike" kern="1200" cap="none" spc="6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funções</a:t>
            </a:r>
            <a:r>
              <a:rPr kumimoji="0" lang="en-US" sz="2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60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essenciais</a:t>
            </a:r>
            <a:endParaRPr kumimoji="0" lang="en-US" sz="20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1026523" y="2715827"/>
            <a:ext cx="4716690" cy="73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R BASE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35585" y="3610384"/>
            <a:ext cx="5898616" cy="531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as.factor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,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as.numeric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, 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etc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converte classes ou objetos para outros tipos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barplot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cria um gráfico de barras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boxplot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cria um gráfico </a:t>
            </a:r>
            <a:r>
              <a:rPr kumimoji="0" 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boxplot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help (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package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/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function</a:t>
            </a: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)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retorna a documentação do pacote ou função na aba Help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hist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cria um gráfico histograma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names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retorna os nomes das colunas de um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View</a:t>
            </a:r>
            <a:r>
              <a:rPr kumimoji="0" 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: visualiza o objeto em outra aba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2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m</a:t>
            </a:r>
            <a:r>
              <a:rPr kumimoji="0" 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ean</a:t>
            </a:r>
            <a:r>
              <a:rPr lang="pt-BR" sz="22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2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a média aritmética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2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sd</a:t>
            </a:r>
            <a:r>
              <a:rPr lang="pt-BR" sz="22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2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o desvio padrão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DAD617B-4732-96BC-E48A-452E277462B3}"/>
              </a:ext>
            </a:extLst>
          </p:cNvPr>
          <p:cNvSpPr txBox="1">
            <a:spLocks/>
          </p:cNvSpPr>
          <p:nvPr/>
        </p:nvSpPr>
        <p:spPr>
          <a:xfrm>
            <a:off x="12896690" y="4412070"/>
            <a:ext cx="4716690" cy="731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OUTROS</a:t>
            </a:r>
            <a:endParaRPr lang="en-GB" sz="36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DE89566-E6E2-8878-F54B-D88E5F1BE6BE}"/>
              </a:ext>
            </a:extLst>
          </p:cNvPr>
          <p:cNvSpPr txBox="1">
            <a:spLocks/>
          </p:cNvSpPr>
          <p:nvPr/>
        </p:nvSpPr>
        <p:spPr>
          <a:xfrm>
            <a:off x="12690223" y="5249827"/>
            <a:ext cx="5021783" cy="4846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análises multivariadas para dados de educação e psicologia</a:t>
            </a:r>
          </a:p>
          <a:p>
            <a:r>
              <a:rPr lang="pt-BR" sz="2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lavaan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modelagem estatística com foco em psicometria</a:t>
            </a:r>
          </a:p>
          <a:p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Haven: pacote para recuperar dados de </a:t>
            </a:r>
            <a:r>
              <a:rPr lang="pt-BR" sz="2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Stata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(.</a:t>
            </a:r>
            <a:r>
              <a:rPr lang="pt-BR" sz="2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dat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SPSS (.</a:t>
            </a:r>
            <a:r>
              <a:rPr lang="pt-BR" sz="2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sav</a:t>
            </a:r>
            <a:r>
              <a:rPr lang="pt-BR" sz="2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entre outros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sjPlot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tab_model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: leitura dos dados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sjmisc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frq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qgraph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cor_auto</a:t>
            </a:r>
            <a:endParaRPr lang="pt-BR" sz="2200" b="1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haven</a:t>
            </a:r>
            <a:endParaRPr lang="pt-BR" sz="2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B60D10EB-E9BF-7A0F-7023-907B7F2CA800}"/>
              </a:ext>
            </a:extLst>
          </p:cNvPr>
          <p:cNvSpPr txBox="1">
            <a:spLocks/>
          </p:cNvSpPr>
          <p:nvPr/>
        </p:nvSpPr>
        <p:spPr>
          <a:xfrm>
            <a:off x="12690223" y="2667929"/>
            <a:ext cx="5215845" cy="1637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summarise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 resume os dados de acordo com um cálculo</a:t>
            </a:r>
          </a:p>
          <a:p>
            <a:r>
              <a:rPr lang="pt-BR" sz="2200" b="1" dirty="0" err="1">
                <a:latin typeface="Inter" panose="020B0604020202020204" charset="0"/>
                <a:ea typeface="Inter" panose="020B0604020202020204" charset="0"/>
              </a:rPr>
              <a:t>janitor</a:t>
            </a:r>
            <a:r>
              <a:rPr lang="pt-BR" sz="2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200" dirty="0">
                <a:latin typeface="Inter" panose="020B0604020202020204" charset="0"/>
                <a:ea typeface="Inter" panose="020B0604020202020204" charset="0"/>
              </a:rPr>
              <a:t>checagem inicial e limpeza de dados</a:t>
            </a:r>
          </a:p>
        </p:txBody>
      </p:sp>
    </p:spTree>
    <p:extLst>
      <p:ext uri="{BB962C8B-B14F-4D97-AF65-F5344CB8AC3E}">
        <p14:creationId xmlns:p14="http://schemas.microsoft.com/office/powerpoint/2010/main" val="3629261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R base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26522" y="2763727"/>
            <a:ext cx="16232777" cy="6037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as.factor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as.numeric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etc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converte classes ou objetos para outros tipos de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 classes ou objetos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barplot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de barras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help (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package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/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function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)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a documentação do pacote ou função na aba Help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hist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histograma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names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os nomes das colunas de um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View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visualiza o objeto em outra aba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m</a:t>
            </a:r>
            <a:r>
              <a:rPr kumimoji="0" 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ean</a:t>
            </a:r>
            <a:r>
              <a:rPr lang="pt-BR" sz="24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4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a média aritmética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4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sd</a:t>
            </a:r>
            <a:r>
              <a:rPr lang="pt-BR" sz="24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4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o desvio padrão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100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Tidyverse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3009900"/>
            <a:ext cx="162237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ggplot2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cria gráficos</a:t>
            </a:r>
          </a:p>
          <a:p>
            <a:r>
              <a:rPr lang="pt-BR" sz="2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dplyr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manipulação de dados</a:t>
            </a:r>
          </a:p>
          <a:p>
            <a:r>
              <a:rPr lang="pt-BR" sz="2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leitura dos dados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glimpse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retorna a visualização dos dados de um data frame com o máximo de informações possíveis 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filter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filtra dados de acordo com critério indicado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select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seleciona colunas de acordo com critério indicado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mutate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cria variável de acordo com uma condição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summarise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resume os dados de acordo com um cálculo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janitor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checagem inicial e limpeza de dados</a:t>
            </a:r>
          </a:p>
          <a:p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5672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noProof="0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Outros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3009900"/>
            <a:ext cx="162237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análises multivariadas para dados de educação e psicologia</a:t>
            </a:r>
          </a:p>
          <a:p>
            <a:r>
              <a:rPr lang="pt-BR" sz="24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lavaan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modelagem estatística com foco em </a:t>
            </a:r>
            <a:r>
              <a:rPr lang="pt-BR" sz="24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psicometria</a:t>
            </a:r>
            <a:endParaRPr lang="pt-BR" sz="24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Haven: pacote para recuperar dados de </a:t>
            </a:r>
            <a:r>
              <a:rPr lang="pt-BR" sz="24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Stata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(.</a:t>
            </a:r>
            <a:r>
              <a:rPr lang="pt-BR" sz="24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dat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SPSS (.</a:t>
            </a:r>
            <a:r>
              <a:rPr lang="pt-BR" sz="24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sav</a:t>
            </a:r>
            <a:r>
              <a:rPr lang="pt-BR" sz="24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entre outros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sjPlot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tab_model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leitura dos dados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sjmisc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frq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qgraph</a:t>
            </a:r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cor_auto</a:t>
            </a:r>
            <a:endParaRPr lang="pt-BR" sz="2400" b="1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400" b="1" dirty="0">
                <a:latin typeface="Inter" panose="020B0604020202020204" charset="0"/>
                <a:ea typeface="Inter" panose="020B0604020202020204" charset="0"/>
              </a:rPr>
              <a:t>Haven::</a:t>
            </a:r>
          </a:p>
          <a:p>
            <a:r>
              <a:rPr lang="pt-BR" sz="2400" b="1" dirty="0" err="1">
                <a:latin typeface="Inter" panose="020B0604020202020204" charset="0"/>
                <a:ea typeface="Inter" panose="020B0604020202020204" charset="0"/>
              </a:rPr>
              <a:t>writexl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69487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Analisando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66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descritivas: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diagnóstica: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81653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descritivas: 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diagnóstica: 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 dirty="0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 dirty="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22336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0B654C0-A72D-5F27-9B6D-E5F07095CD02}"/>
              </a:ext>
            </a:extLst>
          </p:cNvPr>
          <p:cNvSpPr/>
          <p:nvPr/>
        </p:nvSpPr>
        <p:spPr>
          <a:xfrm>
            <a:off x="762000" y="495300"/>
            <a:ext cx="17145000" cy="944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372631" y="2123292"/>
            <a:ext cx="5054015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spc="799" dirty="0" err="1">
                <a:latin typeface="Baskerville Display PT"/>
              </a:rPr>
              <a:t>Modelo</a:t>
            </a:r>
            <a:r>
              <a:rPr lang="en-US" sz="3999" b="1" spc="799" dirty="0">
                <a:latin typeface="Baskerville Display PT"/>
              </a:rPr>
              <a:t> PPADC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2631" y="3115572"/>
            <a:ext cx="5796881" cy="509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504C44"/>
                </a:solidFill>
                <a:latin typeface="Inter"/>
              </a:rPr>
              <a:t>O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PPADC é um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que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prioriza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as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etapas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de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resolução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do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problema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onde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a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análise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de dados (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ou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aplicação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de ferramentas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estatísticas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) é vista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como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apenas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um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componente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de um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ciclo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 complete de </a:t>
            </a:r>
            <a:r>
              <a:rPr lang="en-US" sz="2800" dirty="0" err="1">
                <a:solidFill>
                  <a:srgbClr val="504C44"/>
                </a:solidFill>
                <a:latin typeface="Inter"/>
              </a:rPr>
              <a:t>investigação</a:t>
            </a:r>
            <a:r>
              <a:rPr lang="en-US" sz="2800" dirty="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6903F88C-CFDF-AAE9-197F-C9EE5B6D4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80808"/>
              </p:ext>
            </p:extLst>
          </p:nvPr>
        </p:nvGraphicFramePr>
        <p:xfrm>
          <a:off x="7061656" y="1653856"/>
          <a:ext cx="1111851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67382-7DCC-FBAA-5EC4-356C701AC593}"/>
              </a:ext>
            </a:extLst>
          </p:cNvPr>
          <p:cNvSpPr txBox="1"/>
          <p:nvPr/>
        </p:nvSpPr>
        <p:spPr>
          <a:xfrm>
            <a:off x="11213914" y="733363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Compreender e definir 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Como procedemos para responder à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05F646-200F-4797-A48A-385BEF801BC7}"/>
              </a:ext>
            </a:extLst>
          </p:cNvPr>
          <p:cNvSpPr txBox="1"/>
          <p:nvPr/>
        </p:nvSpPr>
        <p:spPr>
          <a:xfrm>
            <a:off x="15351517" y="2357644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O que medir e como?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Plano de estudo?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Registrar?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Coletar?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1F3491-6A18-E9DB-BFC8-C574F0C11082}"/>
              </a:ext>
            </a:extLst>
          </p:cNvPr>
          <p:cNvSpPr txBox="1"/>
          <p:nvPr/>
        </p:nvSpPr>
        <p:spPr>
          <a:xfrm>
            <a:off x="16096099" y="8214789"/>
            <a:ext cx="2398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Gerenciamento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Limpeza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E23EA3-5C28-9474-6280-AA1EB813233B}"/>
              </a:ext>
            </a:extLst>
          </p:cNvPr>
          <p:cNvSpPr txBox="1"/>
          <p:nvPr/>
        </p:nvSpPr>
        <p:spPr>
          <a:xfrm>
            <a:off x="6067692" y="8094605"/>
            <a:ext cx="361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Seleção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Construção de tabelas,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Busca de padrões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Geração de hipóteses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BBE113-287F-692E-D560-4DF30FE8ECC6}"/>
              </a:ext>
            </a:extLst>
          </p:cNvPr>
          <p:cNvSpPr txBox="1"/>
          <p:nvPr/>
        </p:nvSpPr>
        <p:spPr>
          <a:xfrm>
            <a:off x="7979359" y="2357645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Interpretação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Conclusões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Novas ideias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Comunicação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F7AD34-AA78-43EA-6540-ACE0B2D40F7D}"/>
              </a:ext>
            </a:extLst>
          </p:cNvPr>
          <p:cNvSpPr txBox="1"/>
          <p:nvPr/>
        </p:nvSpPr>
        <p:spPr>
          <a:xfrm>
            <a:off x="927306" y="9516909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sz="1400" dirty="0" err="1">
                <a:latin typeface="Inter" panose="020B0604020202020204" charset="0"/>
                <a:ea typeface="Inter" panose="020B0604020202020204" charset="0"/>
              </a:rPr>
              <a:t>Spiegelhalter</a:t>
            </a:r>
            <a:r>
              <a:rPr lang="pt-BR" sz="1400" dirty="0">
                <a:latin typeface="Inter" panose="020B0604020202020204" charset="0"/>
                <a:ea typeface="Inter" panose="020B0604020202020204" charset="0"/>
              </a:rPr>
              <a:t>, D. (2019). A arte da estatística.</a:t>
            </a:r>
          </a:p>
        </p:txBody>
      </p:sp>
    </p:spTree>
    <p:extLst>
      <p:ext uri="{BB962C8B-B14F-4D97-AF65-F5344CB8AC3E}">
        <p14:creationId xmlns:p14="http://schemas.microsoft.com/office/powerpoint/2010/main" val="288849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67050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Sobre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os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print(“O que é R?”)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9995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Qual é a pergunta norteadora?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1692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Quais são as evidências de validade dessa escala de personalidade? E qual é o nível de confiabilidade dos escores dela?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</a:rPr>
              <a:t>Existem diferenças nos escores ao olhar grupos como gênero?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2682865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80634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Sobre o banco de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Embasado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modificações para esse workshop*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library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data(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N = 2806 observações com respostas e escores sobre traços de personalidade, bem-estar subjetivo, saúde mental, raciocínio lógico e diferenciação de interesses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Os 25 itens de personalidade fazem parte do projeto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Synthetic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Apeture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Personality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Assessment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(SAPA) e fazem parte do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</a:rPr>
              <a:t>International Personality Item Pool of Lewis Goldberg (IPIP)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https://www.coursera.org/articles/data-analytics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90012" y="8665756"/>
            <a:ext cx="162414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*Esse banco de dados foi alterado com dados fictícios e não deve ser compartilhado com terceiros ou para fins de pesquisa.</a:t>
            </a:r>
          </a:p>
        </p:txBody>
      </p:sp>
    </p:spTree>
    <p:extLst>
      <p:ext uri="{BB962C8B-B14F-4D97-AF65-F5344CB8AC3E}">
        <p14:creationId xmlns:p14="http://schemas.microsoft.com/office/powerpoint/2010/main" val="678505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35584" y="1485900"/>
            <a:ext cx="4984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O projeto em R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https://www.coursera.org/articles/data-analytics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20" y="3409023"/>
            <a:ext cx="14778359" cy="5715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600200" y="3619500"/>
            <a:ext cx="1371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600200" y="8191500"/>
            <a:ext cx="2971800" cy="5334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418683"/>
            <a:ext cx="1623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File &gt; New project &gt; New directory OU Existing directory &gt; </a:t>
            </a:r>
            <a:r>
              <a:rPr lang="en-GB" sz="24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Escolha</a:t>
            </a:r>
            <a:r>
              <a:rPr lang="en-GB" sz="24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pasta (e no </a:t>
            </a:r>
            <a:r>
              <a:rPr lang="en-GB" sz="24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New directory, </a:t>
            </a:r>
            <a:r>
              <a:rPr lang="en-GB" sz="24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indique</a:t>
            </a:r>
            <a:r>
              <a:rPr lang="en-GB" sz="24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</a:t>
            </a:r>
            <a:r>
              <a:rPr lang="en-GB" sz="24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nova pasta)</a:t>
            </a:r>
            <a:endParaRPr lang="pt-BR" sz="2400" b="1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5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Checando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a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integridade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dos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1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8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2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 funções e pacotes diferentes para cada tipo de banco de dados</a:t>
            </a:r>
            <a:endParaRPr lang="pt-BR" sz="32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134873" y="4447343"/>
            <a:ext cx="162237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load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função nativa do R para abrir bancos de dados em RDA ou objetos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RData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readRDS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função nativa do R para abrir bancos de dados exportados do R</a:t>
            </a: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readxl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read_excel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abrir bancos de dados em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xlsx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ou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xls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read_csv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abrir bancos de dados em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com delimitação por vírgulas e números decimais separados por pontos</a:t>
            </a: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::read_csv2: abrir bancos de dados em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 com delimitação por ponto e vírgula e números decimais separados por pontos</a:t>
            </a: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read_sav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abrir bancos de dados exportados SPSS</a:t>
            </a:r>
          </a:p>
          <a:p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read_dta</a:t>
            </a:r>
            <a:r>
              <a:rPr lang="pt-BR" sz="2400" dirty="0">
                <a:latin typeface="Inter" panose="020B0604020202020204" charset="0"/>
                <a:ea typeface="Inter" panose="020B0604020202020204" charset="0"/>
              </a:rPr>
              <a:t>: abrir bancos de dados exportados </a:t>
            </a:r>
            <a:r>
              <a:rPr lang="pt-BR" sz="2400" dirty="0" err="1">
                <a:latin typeface="Inter" panose="020B0604020202020204" charset="0"/>
                <a:ea typeface="Inter" panose="020B0604020202020204" charset="0"/>
              </a:rPr>
              <a:t>Stata</a:t>
            </a:r>
            <a:endParaRPr lang="pt-BR" sz="24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2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1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655785"/>
            <a:ext cx="8115300" cy="6058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78867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/bfi_data.xlsx“, sheet = “data”) </a:t>
            </a:r>
          </a:p>
          <a:p>
            <a:pPr lvl="1">
              <a:buClr>
                <a:srgbClr val="003C78"/>
              </a:buClr>
            </a:pP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meu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valor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NA fosse “99”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algo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similar, a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poderia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adaptada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incluindo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argumento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2400" b="1" dirty="0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“99”</a:t>
            </a:r>
            <a:r>
              <a:rPr lang="en-GB" sz="2400" b="1" dirty="0">
                <a:solidFill>
                  <a:srgbClr val="FFFFFF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99</a:t>
            </a:r>
            <a:r>
              <a:rPr lang="en-GB" sz="2800" b="1" dirty="0">
                <a:solidFill>
                  <a:srgbClr val="FFFFFF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”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 banco de dados importado?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View(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506200" y="6896100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42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40571F-C3DA-4E81-89FC-537FB19E49D0}"/>
              </a:ext>
            </a:extLst>
          </p:cNvPr>
          <p:cNvSpPr txBox="1"/>
          <p:nvPr/>
        </p:nvSpPr>
        <p:spPr>
          <a:xfrm>
            <a:off x="1134873" y="4415680"/>
            <a:ext cx="16607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coluna é uma variável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é uma observação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célula representa apenas um valor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B05E44-8B55-4D52-96C0-21411EEC6C0B}"/>
              </a:ext>
            </a:extLst>
          </p:cNvPr>
          <p:cNvSpPr txBox="1"/>
          <p:nvPr/>
        </p:nvSpPr>
        <p:spPr>
          <a:xfrm>
            <a:off x="1134873" y="7214519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Messy</a:t>
            </a:r>
            <a:r>
              <a:rPr lang="pt-BR" sz="42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C5DCF-0960-43AA-A14F-844087C13172}"/>
              </a:ext>
            </a:extLst>
          </p:cNvPr>
          <p:cNvSpPr txBox="1"/>
          <p:nvPr/>
        </p:nvSpPr>
        <p:spPr>
          <a:xfrm>
            <a:off x="1134873" y="7995991"/>
            <a:ext cx="1660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 outra organização dos dados que seja diferente do </a:t>
            </a:r>
            <a:r>
              <a:rPr lang="pt-BR" sz="36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61642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676125" y="9354478"/>
            <a:ext cx="1660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https://cran.r-project.org/web/packages/tidyr/vignettes/tidy-data.html</a:t>
            </a:r>
            <a:endParaRPr lang="pt-BR" sz="2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6A3D3E-21C3-4FB3-8D69-4765362C9AA5}"/>
              </a:ext>
            </a:extLst>
          </p:cNvPr>
          <p:cNvSpPr txBox="1"/>
          <p:nvPr/>
        </p:nvSpPr>
        <p:spPr>
          <a:xfrm>
            <a:off x="1090012" y="3500360"/>
            <a:ext cx="166071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 variáveis podem mudar durante a análise e o conceito de </a:t>
            </a:r>
            <a:r>
              <a:rPr lang="pt-BR" sz="36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 ser aplicado para bancos </a:t>
            </a:r>
            <a:r>
              <a:rPr lang="pt-BR" sz="36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pt-BR" sz="36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endParaRPr lang="pt-BR" sz="36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endParaRPr lang="pt-BR" sz="3600" b="1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r>
              <a:rPr lang="pt-BR" sz="36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uma observação de um sujeito e cada variável é representada por uma coluna</a:t>
            </a:r>
          </a:p>
          <a:p>
            <a:pPr>
              <a:buClr>
                <a:srgbClr val="04A07B"/>
              </a:buClr>
            </a:pPr>
            <a:endParaRPr lang="pt-BR" sz="3600" b="1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 </a:t>
            </a:r>
            <a:r>
              <a:rPr lang="pt-BR" sz="36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assessment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em um determinado ponto. Ou seja, cada sujeito pode ter observações em uma linha ou mais</a:t>
            </a:r>
          </a:p>
          <a:p>
            <a:pPr>
              <a:buClr>
                <a:srgbClr val="04A07B"/>
              </a:buClr>
            </a:pPr>
            <a:endParaRPr lang="pt-BR" sz="3600" b="1" dirty="0" err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1090012" y="1433534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 dirty="0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1436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E04FF5CD-3A91-4543-87E7-C4EACDF45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700196"/>
              </p:ext>
            </p:extLst>
          </p:nvPr>
        </p:nvGraphicFramePr>
        <p:xfrm>
          <a:off x="1371600" y="4991100"/>
          <a:ext cx="6850806" cy="41941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83602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999630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84755100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77534724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2586892" y="3604303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</a:p>
        </p:txBody>
      </p:sp>
      <p:graphicFrame>
        <p:nvGraphicFramePr>
          <p:cNvPr id="14" name="Tabela 6">
            <a:extLst>
              <a:ext uri="{FF2B5EF4-FFF2-40B4-BE49-F238E27FC236}">
                <a16:creationId xmlns:a16="http://schemas.microsoft.com/office/drawing/2014/main" id="{406A1D0A-BF16-419D-94F3-2774205DF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63315"/>
              </p:ext>
            </p:extLst>
          </p:nvPr>
        </p:nvGraphicFramePr>
        <p:xfrm>
          <a:off x="9241171" y="3086100"/>
          <a:ext cx="8394319" cy="64761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74098">
                  <a:extLst>
                    <a:ext uri="{9D8B030D-6E8A-4147-A177-3AD203B41FA5}">
                      <a16:colId xmlns:a16="http://schemas.microsoft.com/office/drawing/2014/main" val="1599511425"/>
                    </a:ext>
                  </a:extLst>
                </a:gridCol>
                <a:gridCol w="1452931">
                  <a:extLst>
                    <a:ext uri="{9D8B030D-6E8A-4147-A177-3AD203B41FA5}">
                      <a16:colId xmlns:a16="http://schemas.microsoft.com/office/drawing/2014/main" val="33079165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822392"/>
                    </a:ext>
                  </a:extLst>
                </a:gridCol>
                <a:gridCol w="1414333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1209757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100" dirty="0">
                          <a:solidFill>
                            <a:schemeClr val="bg1"/>
                          </a:solidFill>
                        </a:rPr>
                        <a:t>avaliação 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>
                          <a:solidFill>
                            <a:schemeClr val="bg1"/>
                          </a:solidFill>
                        </a:rPr>
                        <a:t>altura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110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90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64096646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dirty="0"/>
                        <a:t>100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520755794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185761" y="804521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 dirty="0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11329851" y="1670631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59726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332663"/>
            <a:ext cx="14580108" cy="1639017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 que é R?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962" y="3086908"/>
            <a:ext cx="8859093" cy="663981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Nasceu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1995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Universidade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Auckland (NZ) 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Mantido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 Development Core Team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ambiente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computacional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programação</a:t>
            </a:r>
            <a:r>
              <a:rPr lang="en-GB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atualmente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bastante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utilizada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manipulação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visualização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286" y="3086907"/>
            <a:ext cx="6856010" cy="5134389"/>
          </a:xfrm>
          <a:prstGeom prst="rect">
            <a:avLst/>
          </a:prstGeom>
        </p:spPr>
      </p:pic>
      <p:sp>
        <p:nvSpPr>
          <p:cNvPr id="8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903071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655785"/>
            <a:ext cx="8115300" cy="6058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71247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/bfi_data.xlsx")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View(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449050" y="6869752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746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139" y="3447606"/>
            <a:ext cx="8940305" cy="492007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171105"/>
            <a:ext cx="71247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6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/bfi_data.xlsx")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6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6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glimpse(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3" name="Elipse 12"/>
          <p:cNvSpPr/>
          <p:nvPr/>
        </p:nvSpPr>
        <p:spPr>
          <a:xfrm>
            <a:off x="16295497" y="4100555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028700" y="7882760"/>
            <a:ext cx="6793670" cy="1200329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lvl="0">
              <a:buClr>
                <a:srgbClr val="003C78"/>
              </a:buClr>
            </a:pPr>
            <a:r>
              <a:rPr lang="pt-BR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 de atenção: as variáveis de identificação de características pessoais estão no fim do banco de dados</a:t>
            </a: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62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9486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identificação</a:t>
            </a:r>
            <a:endParaRPr lang="en-GB" sz="32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names(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44" y="5063407"/>
            <a:ext cx="15563312" cy="332946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2133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103521" y="528679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236234" y="5258179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0515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285247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7490275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914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7124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25 itens de personalidade?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select(A1:O5)</a:t>
            </a:r>
          </a:p>
          <a:p>
            <a:pPr lvl="0"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b="13514"/>
          <a:stretch/>
        </p:blipFill>
        <p:spPr>
          <a:xfrm>
            <a:off x="1371600" y="4782856"/>
            <a:ext cx="15529803" cy="39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18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35584" y="3023486"/>
            <a:ext cx="162875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Algumas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caixa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alta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outras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espaço</a:t>
            </a: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as </a:t>
            </a:r>
            <a:r>
              <a:rPr lang="en-GB" sz="24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palavras</a:t>
            </a:r>
            <a:endParaRPr lang="en-GB" sz="24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24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 lvl="0">
              <a:buClr>
                <a:srgbClr val="003C78"/>
              </a:buClr>
            </a:pP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 </a:t>
            </a:r>
          </a:p>
          <a:p>
            <a:pPr lvl="0">
              <a:buClr>
                <a:srgbClr val="003C78"/>
              </a:buClr>
            </a:pPr>
            <a:endParaRPr lang="pt-BR" sz="24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5446"/>
          <a:stretch/>
        </p:blipFill>
        <p:spPr>
          <a:xfrm>
            <a:off x="2251249" y="4461550"/>
            <a:ext cx="14026958" cy="441575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24200" y="4676774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4510077" y="8249112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411200" y="7209873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5883243" y="802051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8200801" y="7635318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467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35584" y="3364260"/>
            <a:ext cx="162237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encontre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banco de dados com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prefixos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desnecessários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é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retirá-los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usar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32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32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(),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</a:p>
          <a:p>
            <a:pPr lvl="0">
              <a:buClr>
                <a:srgbClr val="003C78"/>
              </a:buClr>
            </a:pP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</a:p>
          <a:p>
            <a:pPr lvl="0">
              <a:buClr>
                <a:srgbClr val="003C78"/>
              </a:buClr>
            </a:pP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32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32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rename_all</a:t>
            </a:r>
            <a:r>
              <a:rPr lang="en-GB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200" dirty="0">
                <a:latin typeface="Barlow" panose="00000500000000000000" pitchFamily="2" charset="0"/>
              </a:rPr>
              <a:t>(~</a:t>
            </a:r>
            <a:r>
              <a:rPr lang="pt-BR" sz="3200" dirty="0" err="1">
                <a:latin typeface="Barlow" panose="00000500000000000000" pitchFamily="2" charset="0"/>
              </a:rPr>
              <a:t>stringr</a:t>
            </a:r>
            <a:r>
              <a:rPr lang="pt-BR" sz="3200" dirty="0">
                <a:latin typeface="Barlow" panose="00000500000000000000" pitchFamily="2" charset="0"/>
              </a:rPr>
              <a:t>::</a:t>
            </a:r>
            <a:r>
              <a:rPr lang="pt-BR" sz="3200" dirty="0" err="1">
                <a:latin typeface="Barlow" panose="00000500000000000000" pitchFamily="2" charset="0"/>
              </a:rPr>
              <a:t>str_replace</a:t>
            </a:r>
            <a:r>
              <a:rPr lang="pt-BR" sz="3200" dirty="0">
                <a:latin typeface="Barlow" panose="00000500000000000000" pitchFamily="2" charset="0"/>
              </a:rPr>
              <a:t>(.,"^responda_na_escala_de_1_a_5",“bfi_"))</a:t>
            </a:r>
          </a:p>
          <a:p>
            <a:pPr lvl="0">
              <a:buClr>
                <a:srgbClr val="003C78"/>
              </a:buClr>
            </a:pPr>
            <a:endParaRPr lang="en-GB" sz="32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2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981200" y="5372100"/>
            <a:ext cx="6019800" cy="6096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108416" y="5372100"/>
            <a:ext cx="5863389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4107295" y="5372100"/>
            <a:ext cx="980305" cy="6096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949116" y="7055806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rlow" panose="00000500000000000000" pitchFamily="2" charset="0"/>
              </a:rPr>
              <a:t>Função para renomear todas as variáveis que cumprirem esse critério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551503" y="7102894"/>
            <a:ext cx="38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rlow" panose="00000500000000000000" pitchFamily="2" charset="0"/>
              </a:rPr>
              <a:t>Valor/Caracteres a serem identificados e substituídos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346096" y="6986599"/>
            <a:ext cx="3388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Barlow" panose="00000500000000000000" pitchFamily="2" charset="0"/>
              </a:rPr>
              <a:t>Valor/Caracteres que serão usados para substituir os matches identificados 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H="1">
            <a:off x="4191000" y="5981700"/>
            <a:ext cx="800100" cy="921990"/>
          </a:xfrm>
          <a:prstGeom prst="straightConnector1">
            <a:avLst/>
          </a:prstGeom>
          <a:ln w="3810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8" idx="2"/>
          </p:cNvCxnSpPr>
          <p:nvPr/>
        </p:nvCxnSpPr>
        <p:spPr>
          <a:xfrm flipH="1">
            <a:off x="10339069" y="5981700"/>
            <a:ext cx="701042" cy="10048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19" idx="2"/>
          </p:cNvCxnSpPr>
          <p:nvPr/>
        </p:nvCxnSpPr>
        <p:spPr>
          <a:xfrm>
            <a:off x="14597448" y="5981700"/>
            <a:ext cx="490152" cy="8821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42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16230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 características pessoais estão fora de ordem no banco de dados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relocate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c("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education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","idade", 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duracao_minutos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"), .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before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"a1")</a:t>
            </a:r>
            <a:endParaRPr lang="en-GB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32411"/>
            <a:ext cx="14048858" cy="42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2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1623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variável ID está com o nome de identidade, vamos trocar?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("id" = "identidade")</a:t>
            </a:r>
            <a:endParaRPr lang="pt-BR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751376"/>
            <a:ext cx="11351045" cy="412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2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10930" y="3158714"/>
            <a:ext cx="13162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36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glimpse(</a:t>
            </a:r>
            <a:r>
              <a:rPr lang="en-GB" sz="3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6245538" y="5947032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5308523"/>
            <a:ext cx="7371347" cy="24501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87" y="5278468"/>
            <a:ext cx="8015314" cy="2590585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5819352" y="653948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13747148" y="6306867"/>
            <a:ext cx="1185248" cy="89724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402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83646"/>
            <a:ext cx="4557713" cy="55929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583" y="3438545"/>
            <a:ext cx="4554230" cy="5576301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838200" y="4405209"/>
            <a:ext cx="67420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certo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basta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4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584" y="1333500"/>
            <a:ext cx="14580108" cy="1486616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Sobre 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2875065"/>
            <a:ext cx="15294969" cy="586659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open source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Tem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comunidade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ativa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colaboradores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Rladies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TidyTuesday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etc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reprodutível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compartilhável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flexível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3548526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82042"/>
            <a:ext cx="65693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x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365" y="3915627"/>
            <a:ext cx="7744465" cy="4160846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8717814" y="693575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48059" y="6945875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763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25" y="3797269"/>
            <a:ext cx="8482013" cy="454113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82042"/>
            <a:ext cx="65693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x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8291629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16461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7694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linhas duplicadas por erros no sistema de coleta 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-id)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90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linhas duplicadas por erros no sistema de coleta 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-id)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028698" y="8211226"/>
            <a:ext cx="1587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Output: Casos a serem removidos: 2801 (#2) e 2804 (#2)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95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saber se a mesma pessoa respondeu mais do que uma vez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education,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854583" y="8211226"/>
            <a:ext cx="1587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Output: Casos a serem removidos: 2801 (#2) e 2804 (#2)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 critério a ser usado é apagar a segunda resposta (linha de observação completa) que o participante registrou ou que o sistema registrou erroneamente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"2801" |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"2804")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glimpse()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43000" y="7068187"/>
            <a:ext cx="158727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Remover o segundo caso de cada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(2805 e 2806) resultando em 2804 casos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c("2805", "2806"))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42370"/>
          <a:stretch/>
        </p:blipFill>
        <p:spPr>
          <a:xfrm>
            <a:off x="1371600" y="5808296"/>
            <a:ext cx="8975969" cy="8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3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1" y="3272405"/>
            <a:ext cx="817373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6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pacote </a:t>
            </a:r>
            <a:r>
              <a:rPr lang="pt-BR" sz="26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careless</a:t>
            </a: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possível identificar quantas respostas repetidas foram indicadas pelos respondentes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6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select(id, a1:o5)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avg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FALSE)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0,28% da amostra respondeu mais do que a metade do questionário com as mesmas respostas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22" y="3272405"/>
            <a:ext cx="7142485" cy="5465743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10134600" y="7535779"/>
            <a:ext cx="838200" cy="76200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973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74544" y="3523860"/>
            <a:ext cx="786892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Identificando esses participantes com respostas descuidadas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filter(careless &gt; 10)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 esses participantes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c(“562", “1430“, “1555”, “2043”, “2801”, “2802”, “2803”, 2804” 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 = 2796 participantes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3262379"/>
            <a:ext cx="6172821" cy="53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9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50776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bfi_fake$genero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05" y="4531644"/>
            <a:ext cx="7749205" cy="234961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166489" y="7041642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meninos, 2 = meninas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991876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bfi_fake$education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9197416" y="7779283"/>
            <a:ext cx="78689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US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HS, 2 = finished HS, 3 = some college, 4 = college graduate 5 = graduate degree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416" y="4720491"/>
            <a:ext cx="6917335" cy="2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5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412656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7" y="4012732"/>
            <a:ext cx="13447295" cy="130884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8790934" y="4175131"/>
            <a:ext cx="2105527" cy="108203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1046470" y="5534610"/>
            <a:ext cx="161163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Existem casos abaixo de 18 anos. Portanto, como esse estudo pretende investigar os traços de personalidade apenas em uma população adulta, os casos com idades menores precisam ser removidos.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&gt;= 18)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143000" y="8476812"/>
            <a:ext cx="5862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Resultado N = 2545 participantes.</a:t>
            </a:r>
          </a:p>
        </p:txBody>
      </p:sp>
    </p:spTree>
    <p:extLst>
      <p:ext uri="{BB962C8B-B14F-4D97-AF65-F5344CB8AC3E}">
        <p14:creationId xmlns:p14="http://schemas.microsoft.com/office/powerpoint/2010/main" val="264972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987825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8624" y="3128448"/>
            <a:ext cx="15294969" cy="57612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sz="4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Gráficos</a:t>
            </a:r>
            <a:endParaRPr lang="en-GB" sz="4400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Relatórios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Livros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 dirty="0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Mineração</a:t>
            </a: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Apresentações</a:t>
            </a:r>
            <a:endParaRPr lang="en-GB" sz="44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Arte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250192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RDS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598885"/>
            <a:ext cx="7868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 de dados a ser salvo</a:t>
            </a:r>
          </a:p>
          <a:p>
            <a:pPr marL="914400" lvl="1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36 variáveis e 2545 observações</a:t>
            </a: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028700" y="4984672"/>
            <a:ext cx="1611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banco de dados para análises</a:t>
            </a:r>
          </a:p>
          <a:p>
            <a:pPr>
              <a:buClr>
                <a:srgbClr val="003C78"/>
              </a:buClr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saveRDS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bfi_fake.RDS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Coloque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pasta /data.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Isso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facilitará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que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todos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identifiquem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onde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está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limpo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pronto para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usado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6660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9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descritivas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92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295400" y="4082887"/>
            <a:ext cx="7335530" cy="4545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estudada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endParaRPr lang="pt-BR" sz="28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75" y="3395947"/>
            <a:ext cx="8499218" cy="52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667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0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Funções do R base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264333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Média (aritmética)</a:t>
            </a:r>
            <a:r>
              <a:rPr lang="en-GB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mean()</a:t>
            </a:r>
          </a:p>
          <a:p>
            <a:pPr marL="0" indent="0"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Mediana: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que distribui a população em 50% para mais ou menos? </a:t>
            </a:r>
            <a:r>
              <a:rPr lang="pt-BR" sz="28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</a:t>
            </a: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  <a:endParaRPr lang="pt-BR" sz="28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Moda (de uma amostra):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mais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frequente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mode()</a:t>
            </a:r>
          </a:p>
          <a:p>
            <a:pPr marL="0" indent="0">
              <a:buNone/>
            </a:pP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Desvio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mesma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)? </a:t>
            </a:r>
            <a:r>
              <a:rPr lang="en-US" sz="28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</a:p>
          <a:p>
            <a:pPr marL="0" indent="0">
              <a:buNone/>
            </a:pP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var()</a:t>
            </a:r>
          </a:p>
          <a:p>
            <a:pPr marL="0" indent="0">
              <a:buNone/>
            </a:pP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Quartis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 meus dados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distribuídos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quantile()</a:t>
            </a:r>
          </a:p>
          <a:p>
            <a:pPr marL="0" indent="0">
              <a:buNone/>
            </a:pP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Amplitude </a:t>
            </a: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interquartílica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a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diferença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quem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acima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25% da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US" sz="28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abaixo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75%?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IQR() </a:t>
            </a:r>
          </a:p>
          <a:p>
            <a:pPr marL="0" indent="0">
              <a:buNone/>
            </a:pP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Intervalo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confiança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(95%):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Em 95% das vezes que eu calcular uma média, ela vai estar entre quais dois valores?</a:t>
            </a:r>
            <a:r>
              <a:rPr lang="en-US" sz="2800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IC() </a:t>
            </a:r>
            <a:r>
              <a:rPr lang="en-US" sz="28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US" sz="28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US" sz="2800" i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desenvolvida</a:t>
            </a: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5E43B4C-B02B-B0FA-F1E7-690494CFA628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706009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98" y="4997006"/>
            <a:ext cx="6180498" cy="3152678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71600" y="3516604"/>
            <a:ext cx="618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R base apenas</a:t>
            </a:r>
            <a:endParaRPr lang="en-GB" sz="3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420361" y="3516604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*</a:t>
            </a:r>
            <a:endParaRPr lang="en-GB" sz="3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t="4731"/>
          <a:stretch/>
        </p:blipFill>
        <p:spPr>
          <a:xfrm>
            <a:off x="9677400" y="4990990"/>
            <a:ext cx="5494421" cy="3310963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5291D20F-9F3B-572E-2643-5650A2C7292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34188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685800" y="3551159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endParaRPr lang="en-GB" sz="3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03500" y="5175081"/>
            <a:ext cx="7048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latin typeface="Barlow" panose="00000500000000000000" pitchFamily="2" charset="0"/>
              </a:rPr>
              <a:t>table_idade_dplyr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 %&gt;%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summarise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</a:p>
          <a:p>
            <a:r>
              <a:rPr lang="pt-BR" sz="3200" dirty="0">
                <a:latin typeface="Barlow" panose="00000500000000000000" pitchFamily="2" charset="0"/>
              </a:rPr>
              <a:t>		</a:t>
            </a:r>
            <a:r>
              <a:rPr lang="pt-BR" sz="3200" dirty="0" err="1">
                <a:latin typeface="Barlow" panose="00000500000000000000" pitchFamily="2" charset="0"/>
              </a:rPr>
              <a:t>mean</a:t>
            </a:r>
            <a:r>
              <a:rPr lang="pt-BR" sz="3200" dirty="0">
                <a:latin typeface="Barlow" panose="00000500000000000000" pitchFamily="2" charset="0"/>
              </a:rPr>
              <a:t> = </a:t>
            </a:r>
            <a:r>
              <a:rPr lang="pt-BR" sz="3200" dirty="0" err="1">
                <a:latin typeface="Barlow" panose="00000500000000000000" pitchFamily="2" charset="0"/>
              </a:rPr>
              <a:t>mean</a:t>
            </a:r>
            <a:r>
              <a:rPr lang="pt-BR" sz="3200" dirty="0">
                <a:latin typeface="Barlow" panose="00000500000000000000" pitchFamily="2" charset="0"/>
              </a:rPr>
              <a:t>(idade, na.rm=TRUE), 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	</a:t>
            </a:r>
            <a:r>
              <a:rPr lang="pt-BR" sz="3200" dirty="0" err="1">
                <a:latin typeface="Barlow" panose="00000500000000000000" pitchFamily="2" charset="0"/>
              </a:rPr>
              <a:t>sd</a:t>
            </a:r>
            <a:r>
              <a:rPr lang="pt-BR" sz="3200" dirty="0">
                <a:latin typeface="Barlow" panose="00000500000000000000" pitchFamily="2" charset="0"/>
              </a:rPr>
              <a:t> = </a:t>
            </a:r>
            <a:r>
              <a:rPr lang="pt-BR" sz="3200" dirty="0" err="1">
                <a:latin typeface="Barlow" panose="00000500000000000000" pitchFamily="2" charset="0"/>
              </a:rPr>
              <a:t>sd</a:t>
            </a:r>
            <a:r>
              <a:rPr lang="pt-BR" sz="3200" dirty="0">
                <a:latin typeface="Barlow" panose="00000500000000000000" pitchFamily="2" charset="0"/>
              </a:rPr>
              <a:t>(idade, na.rm=TRUE) 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endParaRPr lang="pt-BR" sz="3200" dirty="0">
              <a:latin typeface="Barlow" panose="000005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4731" b="19596"/>
          <a:stretch/>
        </p:blipFill>
        <p:spPr>
          <a:xfrm>
            <a:off x="10581349" y="3551159"/>
            <a:ext cx="4712628" cy="190287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20" y="7005129"/>
            <a:ext cx="7062998" cy="179242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083753" y="6013150"/>
            <a:ext cx="7909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</a:rPr>
              <a:t>Opção 2: </a:t>
            </a:r>
            <a:r>
              <a:rPr lang="pt-BR" sz="3200" b="1" dirty="0" err="1">
                <a:solidFill>
                  <a:srgbClr val="00A8E9"/>
                </a:solidFill>
                <a:latin typeface="Barlow" panose="00000500000000000000" pitchFamily="2" charset="0"/>
              </a:rPr>
              <a:t>formattable</a:t>
            </a:r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</a:rPr>
              <a:t>(</a:t>
            </a:r>
            <a:r>
              <a:rPr lang="pt-BR" sz="3200" b="1" dirty="0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</a:rPr>
              <a:t>)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110355" y="2667145"/>
            <a:ext cx="5091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</a:rPr>
              <a:t>Opção 1: </a:t>
            </a:r>
            <a:r>
              <a:rPr lang="pt-BR" sz="3200" b="1" dirty="0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endParaRPr lang="pt-BR" sz="2000" dirty="0">
              <a:solidFill>
                <a:srgbClr val="00A8E9"/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905A38D3-D378-16E3-30E3-47D71790821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16201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endParaRPr lang="en-GB" sz="32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frq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bfi_fake$genero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as.data.frame</a:t>
            </a:r>
            <a:r>
              <a:rPr lang="pt-BR" sz="2800" dirty="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select</a:t>
            </a:r>
            <a:r>
              <a:rPr lang="pt-BR" sz="2800" dirty="0">
                <a:latin typeface="Barlow" panose="00000500000000000000" pitchFamily="2" charset="0"/>
              </a:rPr>
              <a:t>(-</a:t>
            </a:r>
            <a:r>
              <a:rPr lang="pt-BR" sz="2800" dirty="0" err="1">
                <a:latin typeface="Barlow" panose="00000500000000000000" pitchFamily="2" charset="0"/>
              </a:rPr>
              <a:t>variable</a:t>
            </a:r>
            <a:r>
              <a:rPr lang="pt-BR" sz="2800" dirty="0">
                <a:latin typeface="Barlow" panose="00000500000000000000" pitchFamily="2" charset="0"/>
              </a:rPr>
              <a:t>, -</a:t>
            </a:r>
            <a:r>
              <a:rPr lang="pt-BR" sz="2800" dirty="0" err="1">
                <a:latin typeface="Barlow" panose="00000500000000000000" pitchFamily="2" charset="0"/>
              </a:rPr>
              <a:t>label</a:t>
            </a:r>
            <a:r>
              <a:rPr lang="pt-BR" sz="2800" dirty="0">
                <a:latin typeface="Barlow" panose="00000500000000000000" pitchFamily="2" charset="0"/>
              </a:rPr>
              <a:t>) %&gt;%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filter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val</a:t>
            </a:r>
            <a:r>
              <a:rPr lang="pt-BR" sz="2800" dirty="0">
                <a:latin typeface="Barlow" panose="00000500000000000000" pitchFamily="2" charset="0"/>
              </a:rPr>
              <a:t> %in% c("1","2"))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formattable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48" y="4402383"/>
            <a:ext cx="8619071" cy="2757995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49AD7DC6-B2B1-31EF-A12F-5073D3537F85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01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27498" y="4535371"/>
            <a:ext cx="4589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hist</a:t>
            </a:r>
            <a:r>
              <a:rPr lang="pt-BR" sz="3600" dirty="0">
                <a:latin typeface="Barlow" panose="00000500000000000000" pitchFamily="2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</a:rPr>
              <a:t>bfi_fake$idade</a:t>
            </a:r>
            <a:r>
              <a:rPr lang="pt-BR" sz="36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34" y="3072370"/>
            <a:ext cx="9156166" cy="6051653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6471" y="5843604"/>
            <a:ext cx="56591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distribuição está enviesada para a esquerda. A média de idade é ~30 anos com DP +-10,8 anos. Vamos olhar o </a:t>
            </a:r>
            <a:r>
              <a:rPr lang="pt-BR" sz="32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boxplot</a:t>
            </a:r>
            <a:r>
              <a:rPr lang="pt-BR" sz="32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05E1D3E-53F3-7F9B-60A0-3B5A3683E86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6059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2061"/>
            <a:ext cx="51412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latin typeface="Barlow" panose="00000500000000000000" pitchFamily="2" charset="0"/>
              </a:rPr>
              <a:t>boxplot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bfi_fake$idade</a:t>
            </a:r>
            <a:r>
              <a:rPr lang="pt-BR" sz="3200" dirty="0">
                <a:latin typeface="Barlow" panose="00000500000000000000" pitchFamily="2" charset="0"/>
              </a:rPr>
              <a:t>)</a:t>
            </a:r>
          </a:p>
          <a:p>
            <a:r>
              <a:rPr lang="pt-BR" sz="3200" dirty="0" err="1">
                <a:latin typeface="Barlow" panose="00000500000000000000" pitchFamily="2" charset="0"/>
              </a:rPr>
              <a:t>quantile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bfi_fake$idade</a:t>
            </a:r>
            <a:r>
              <a:rPr lang="pt-BR" sz="32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62" y="2815743"/>
            <a:ext cx="8232138" cy="625769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143000" y="6138185"/>
            <a:ext cx="60202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Apesar da média ser  por volta de 30 anos, a mediana tem valor de 27 anos. Isso indica que até 50% da amostra tem até 27 anos.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9200" t="7052" b="1"/>
          <a:stretch/>
        </p:blipFill>
        <p:spPr>
          <a:xfrm>
            <a:off x="13313232" y="3851588"/>
            <a:ext cx="3278412" cy="736631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469F7-739B-75E8-2BEF-B9873E3CE29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6664A1E-1F9C-56C8-CA8B-863F7ADF2A93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096979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Educação</a:t>
            </a:r>
            <a:endParaRPr lang="en-GB" sz="32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latin typeface="Barlow" panose="00000500000000000000" pitchFamily="2" charset="0"/>
              </a:rPr>
              <a:t>table_education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frq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bfi_fake$education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table_education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table_education</a:t>
            </a:r>
            <a:r>
              <a:rPr lang="pt-BR" sz="2800" dirty="0">
                <a:latin typeface="Barlow" panose="00000500000000000000" pitchFamily="2" charset="0"/>
              </a:rPr>
              <a:t>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as.data.frame</a:t>
            </a:r>
            <a:r>
              <a:rPr lang="pt-BR" sz="2800" dirty="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select</a:t>
            </a:r>
            <a:r>
              <a:rPr lang="pt-BR" sz="2800" dirty="0">
                <a:latin typeface="Barlow" panose="00000500000000000000" pitchFamily="2" charset="0"/>
              </a:rPr>
              <a:t>(-</a:t>
            </a:r>
            <a:r>
              <a:rPr lang="pt-BR" sz="2800" dirty="0" err="1">
                <a:latin typeface="Barlow" panose="00000500000000000000" pitchFamily="2" charset="0"/>
              </a:rPr>
              <a:t>variable</a:t>
            </a:r>
            <a:r>
              <a:rPr lang="pt-BR" sz="2800" dirty="0">
                <a:latin typeface="Barlow" panose="00000500000000000000" pitchFamily="2" charset="0"/>
              </a:rPr>
              <a:t>, -</a:t>
            </a:r>
            <a:r>
              <a:rPr lang="pt-BR" sz="2800" dirty="0" err="1">
                <a:latin typeface="Barlow" panose="00000500000000000000" pitchFamily="2" charset="0"/>
              </a:rPr>
              <a:t>label</a:t>
            </a:r>
            <a:r>
              <a:rPr lang="pt-BR" sz="2800" dirty="0">
                <a:latin typeface="Barlow" panose="00000500000000000000" pitchFamily="2" charset="0"/>
              </a:rPr>
              <a:t>) %&gt;%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filter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val</a:t>
            </a:r>
            <a:r>
              <a:rPr lang="pt-BR" sz="2800" dirty="0">
                <a:latin typeface="Barlow" panose="00000500000000000000" pitchFamily="2" charset="0"/>
              </a:rPr>
              <a:t> %in% c("1","2,”3“,”4”,”5”))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formattable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education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84" y="3729630"/>
            <a:ext cx="8686800" cy="449243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12684" y="8222068"/>
            <a:ext cx="827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Barlow" panose="00000500000000000000" pitchFamily="2" charset="0"/>
              </a:rPr>
              <a:t>1 = HS, 2 = finished HS, 3 = some college, 4 = college graduate 5 = graduate degree</a:t>
            </a:r>
            <a:r>
              <a:rPr lang="en-US" dirty="0">
                <a:latin typeface="Barlow" panose="00000500000000000000" pitchFamily="2" charset="0"/>
              </a:rPr>
              <a:t> 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758050-0D2E-3CFE-BD2A-BA235F850A41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6CEBB81-4AEA-5862-840A-E66EC7314C57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7871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6191" y="996406"/>
            <a:ext cx="12675618" cy="1409020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72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56836" y="7557988"/>
            <a:ext cx="4298709" cy="77649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diz</a:t>
            </a: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oi…</a:t>
            </a:r>
          </a:p>
        </p:txBody>
      </p:sp>
      <p:sp>
        <p:nvSpPr>
          <p:cNvPr id="5" name="AutoShape 2"/>
          <p:cNvSpPr/>
          <p:nvPr/>
        </p:nvSpPr>
        <p:spPr>
          <a:xfrm>
            <a:off x="1212316" y="9411594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219200" y="9526822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78874D-B99E-EF68-CAFC-3BB752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15" b="32123"/>
          <a:stretch/>
        </p:blipFill>
        <p:spPr>
          <a:xfrm>
            <a:off x="1522717" y="4527393"/>
            <a:ext cx="4312435" cy="9207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45C3D90-C881-CC4F-691E-2571AC176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85" b="36384"/>
          <a:stretch/>
        </p:blipFill>
        <p:spPr>
          <a:xfrm>
            <a:off x="6628533" y="4514572"/>
            <a:ext cx="4390908" cy="88529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6287732" y="7557988"/>
            <a:ext cx="4232723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canta</a:t>
            </a: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4C75FA1-02BA-A747-2739-1D041446ADFB}"/>
              </a:ext>
            </a:extLst>
          </p:cNvPr>
          <p:cNvSpPr txBox="1">
            <a:spLocks/>
          </p:cNvSpPr>
          <p:nvPr/>
        </p:nvSpPr>
        <p:spPr>
          <a:xfrm>
            <a:off x="11852643" y="7557988"/>
            <a:ext cx="5590272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desenha</a:t>
            </a:r>
            <a:r>
              <a:rPr lang="en-GB" sz="4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945" y="3164450"/>
            <a:ext cx="5541970" cy="39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1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5029200" cy="35592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46470" y="3745892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sz="32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3543"/>
            <a:ext cx="6629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latin typeface="Barlow" panose="00000500000000000000" pitchFamily="2" charset="0"/>
              </a:rPr>
              <a:t>bfi_only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 %&gt;%   </a:t>
            </a:r>
          </a:p>
          <a:p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select</a:t>
            </a:r>
            <a:r>
              <a:rPr lang="pt-BR" sz="3200" dirty="0">
                <a:latin typeface="Barlow" panose="00000500000000000000" pitchFamily="2" charset="0"/>
              </a:rPr>
              <a:t>(a1:o5)</a:t>
            </a:r>
          </a:p>
          <a:p>
            <a:endParaRPr lang="pt-BR" sz="3200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skimr</a:t>
            </a:r>
            <a:r>
              <a:rPr lang="pt-BR" sz="3200" dirty="0">
                <a:latin typeface="Barlow" panose="00000500000000000000" pitchFamily="2" charset="0"/>
              </a:rPr>
              <a:t>::</a:t>
            </a:r>
            <a:r>
              <a:rPr lang="pt-BR" sz="3200" dirty="0" err="1">
                <a:latin typeface="Barlow" panose="00000500000000000000" pitchFamily="2" charset="0"/>
              </a:rPr>
              <a:t>skim</a:t>
            </a:r>
            <a:r>
              <a:rPr lang="pt-BR" sz="3200" dirty="0">
                <a:latin typeface="Barlow" panose="00000500000000000000" pitchFamily="2" charset="0"/>
              </a:rPr>
              <a:t>(</a:t>
            </a:r>
            <a:r>
              <a:rPr lang="pt-BR" sz="3200" dirty="0" err="1">
                <a:latin typeface="Barlow" panose="00000500000000000000" pitchFamily="2" charset="0"/>
              </a:rPr>
              <a:t>bfi_only</a:t>
            </a:r>
            <a:r>
              <a:rPr lang="pt-BR" sz="32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73" y="3009347"/>
            <a:ext cx="8991600" cy="60217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9E4823-970B-39D7-E10C-62D0AF845205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7ACD29C-4432-ED8B-96D5-E8EC73E2A1DD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766896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 que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aprendemos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sobre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60378" y="3595759"/>
            <a:ext cx="81836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uma amostra majoritariamente de mulheres (~67%);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 75% da amostra tem por volta de 36 anos;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minoria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finalizou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ensino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básico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(~7%);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normal.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207" y="3274704"/>
            <a:ext cx="7631754" cy="5886786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B3317D70-26B9-6D4A-AECB-2954E3461091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4615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8" y="4229100"/>
            <a:ext cx="148725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psicométricas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871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Existem diferenças nos escores ao olhar grupos como gênero? 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medias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traço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grupo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352731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46470" y="3321946"/>
            <a:ext cx="1621283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25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ordinais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N = 2545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participantes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item é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-normal </a:t>
            </a:r>
          </a:p>
          <a:p>
            <a:pPr lvl="1">
              <a:buClr>
                <a:srgbClr val="003C78"/>
              </a:buClr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multidimensional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cinco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FE6305-C402-A283-E722-5DE0480AC984}"/>
              </a:ext>
            </a:extLst>
          </p:cNvPr>
          <p:cNvSpPr txBox="1">
            <a:spLocks/>
          </p:cNvSpPr>
          <p:nvPr/>
        </p:nvSpPr>
        <p:spPr>
          <a:xfrm>
            <a:off x="1046470" y="8044071"/>
            <a:ext cx="16195060" cy="77746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PERGUNTA: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Temos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observações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suficiente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estimar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675547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46470" y="3321945"/>
            <a:ext cx="16212830" cy="3474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melhor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correlações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explique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covariância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um conjunto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contém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media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mensura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outros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(um conjunto de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e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). Por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 &lt; m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naturais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para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i: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68E55B-9A3A-7E88-C68D-98961128343C}"/>
              </a:ext>
            </a:extLst>
          </p:cNvPr>
          <p:cNvSpPr txBox="1"/>
          <p:nvPr/>
        </p:nvSpPr>
        <p:spPr>
          <a:xfrm>
            <a:off x="1028700" y="9354479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5532B3B-F344-2A89-D3EA-4DF8DD501785}"/>
              </a:ext>
            </a:extLst>
          </p:cNvPr>
          <p:cNvSpPr txBox="1"/>
          <p:nvPr/>
        </p:nvSpPr>
        <p:spPr>
          <a:xfrm>
            <a:off x="12268200" y="9354478"/>
            <a:ext cx="49911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Fonte: SP801 Anna Brown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2267AB-25F7-27AC-0861-F21ADFD5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24" y="6848396"/>
            <a:ext cx="6729319" cy="104887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480B65-028B-1CDA-F220-7D536C0C6589}"/>
              </a:ext>
            </a:extLst>
          </p:cNvPr>
          <p:cNvSpPr txBox="1"/>
          <p:nvPr/>
        </p:nvSpPr>
        <p:spPr>
          <a:xfrm>
            <a:off x="1027685" y="7121601"/>
            <a:ext cx="9182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rgbClr val="003C78"/>
              </a:buClr>
            </a:pPr>
            <a:r>
              <a:rPr lang="en-GB" sz="3200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sz="32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Common (linear) factor model: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BAF70E-DBED-4A25-7FE8-E42E430A1080}"/>
              </a:ext>
            </a:extLst>
          </p:cNvPr>
          <p:cNvSpPr txBox="1"/>
          <p:nvPr/>
        </p:nvSpPr>
        <p:spPr>
          <a:xfrm>
            <a:off x="1046470" y="8032635"/>
            <a:ext cx="16212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buClr>
                <a:srgbClr val="003C78"/>
              </a:buClr>
              <a:buFont typeface="Wingdings" panose="05000000000000000000" pitchFamily="2" charset="2"/>
              <a:buChar char="§"/>
            </a:pP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origem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0 e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unidades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mensuração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variância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indicadas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1 (DP = 1).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Assim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interpretada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z-score.</a:t>
            </a:r>
          </a:p>
        </p:txBody>
      </p:sp>
    </p:spTree>
    <p:extLst>
      <p:ext uri="{BB962C8B-B14F-4D97-AF65-F5344CB8AC3E}">
        <p14:creationId xmlns:p14="http://schemas.microsoft.com/office/powerpoint/2010/main" val="2164150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</p:spPr>
            <p:txBody>
              <a:bodyPr vert="horz" lIns="68580" tIns="68580" rIns="68580" bIns="6858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1" dirty="0">
                    <a:latin typeface="Barlow" panose="00000500000000000000" pitchFamily="2" charset="0"/>
                  </a:rPr>
                  <a:t>Antes de iniciar: o nosso modelo é identificável? </a:t>
                </a: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dirty="0">
                    <a:latin typeface="Barlow" panose="00000500000000000000" pitchFamily="2" charset="0"/>
                  </a:rPr>
                  <a:t>Para que um modelo seja identificado, é necessário que existam menos parâmetros a serem estimados do que “pedaços de informações” disponíveis. 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 dirty="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dirty="0">
                    <a:latin typeface="Barlow" panose="00000500000000000000" pitchFamily="2" charset="0"/>
                  </a:rPr>
                  <a:t>‘</a:t>
                </a:r>
                <a:r>
                  <a:rPr lang="pt-BR" sz="3000" dirty="0" err="1">
                    <a:latin typeface="Barlow" panose="00000500000000000000" pitchFamily="2" charset="0"/>
                  </a:rPr>
                  <a:t>Pieces</a:t>
                </a:r>
                <a:r>
                  <a:rPr lang="pt-BR" sz="3000" dirty="0">
                    <a:latin typeface="Barlow" panose="00000500000000000000" pitchFamily="2" charset="0"/>
                  </a:rPr>
                  <a:t> of </a:t>
                </a:r>
                <a:r>
                  <a:rPr lang="pt-BR" sz="3000" dirty="0" err="1">
                    <a:latin typeface="Barlow" panose="00000500000000000000" pitchFamily="2" charset="0"/>
                  </a:rPr>
                  <a:t>information</a:t>
                </a:r>
                <a:r>
                  <a:rPr lang="pt-BR" sz="3000" dirty="0">
                    <a:latin typeface="Barlow" panose="00000500000000000000" pitchFamily="2" charset="0"/>
                  </a:rPr>
                  <a:t>’ (a)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 dirty="0">
                    <a:latin typeface="Barlow" panose="00000500000000000000" pitchFamily="2" charset="0"/>
                  </a:rPr>
                  <a:t>p variâncias (número de variáveis)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 dirty="0">
                    <a:latin typeface="Barlow" panose="00000500000000000000" pitchFamily="2" charset="0"/>
                  </a:rPr>
                  <a:t>p (p-1)/2 covariâncias não-redundantes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 dirty="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i="1" dirty="0">
                    <a:latin typeface="Barlow" panose="00000500000000000000" pitchFamily="2" charset="0"/>
                  </a:rPr>
                  <a:t>Parâmetros (b)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400" i="1" dirty="0">
                    <a:latin typeface="Barlow" panose="00000500000000000000" pitchFamily="2" charset="0"/>
                  </a:rPr>
                  <a:t>p </a:t>
                </a:r>
                <a:r>
                  <a:rPr lang="pt-BR" sz="2400" dirty="0">
                    <a:latin typeface="Barlow" panose="00000500000000000000" pitchFamily="2" charset="0"/>
                  </a:rPr>
                  <a:t>variáveis, </a:t>
                </a:r>
                <a:r>
                  <a:rPr lang="pt-BR" sz="2400" i="1" dirty="0">
                    <a:latin typeface="Barlow" panose="00000500000000000000" pitchFamily="2" charset="0"/>
                  </a:rPr>
                  <a:t>m </a:t>
                </a:r>
                <a:r>
                  <a:rPr lang="pt-BR" sz="2400" dirty="0">
                    <a:latin typeface="Barlow" panose="00000500000000000000" pitchFamily="2" charset="0"/>
                  </a:rPr>
                  <a:t>fatores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/2)+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400" dirty="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400" dirty="0">
                  <a:latin typeface="Barlow" panose="00000500000000000000" pitchFamily="2" charset="0"/>
                </a:endParaRPr>
              </a:p>
              <a:p>
                <a:pPr marL="236697" lvl="1" indent="0">
                  <a:buClr>
                    <a:schemeClr val="tx2"/>
                  </a:buClr>
                  <a:buNone/>
                </a:pPr>
                <a:r>
                  <a:rPr lang="pt-BR" sz="2800" dirty="0">
                    <a:latin typeface="Barlow" panose="00000500000000000000" pitchFamily="2" charset="0"/>
                  </a:rPr>
                  <a:t>Graus de liberdade do modelo: a - b</a:t>
                </a:r>
                <a:endParaRPr lang="en-GB" sz="2800" dirty="0">
                  <a:latin typeface="Barlow" panose="00000500000000000000" pitchFamily="2" charset="0"/>
                </a:endParaRPr>
              </a:p>
              <a:p>
                <a:pPr marL="76533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800" dirty="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 i="1" dirty="0">
                  <a:latin typeface="Barlow" panose="00000500000000000000" pitchFamily="2" charset="0"/>
                </a:endParaRPr>
              </a:p>
              <a:p>
                <a:pPr marL="948215" lvl="2" indent="-528638" algn="ctr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  <a:blipFill>
                <a:blip r:embed="rId3"/>
                <a:stretch>
                  <a:fillRect l="-488" t="-1616"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A75BCB36-590C-495B-C7FF-6B2FF21EE2C5}"/>
              </a:ext>
            </a:extLst>
          </p:cNvPr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440051-A10E-9530-064D-2C839FC2AE9B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FB6C3DD1-3B67-80F6-1D77-571D4D4A3AED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8F4C213-9114-0014-F312-EEB0076D03F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18BBC-0F45-3266-1AF8-F356B5E275B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829695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9"/>
            <a:ext cx="6295581" cy="800092"/>
          </a:xfrm>
        </p:spPr>
        <p:txBody>
          <a:bodyPr>
            <a:normAutofit/>
          </a:bodyPr>
          <a:lstStyle/>
          <a:p>
            <a:pPr marL="533400" indent="-533400">
              <a:buFont typeface="Arial" panose="020B0604020202020204" pitchFamily="34" charset="0"/>
              <a:buChar char="•"/>
            </a:pPr>
            <a:r>
              <a:rPr lang="pt-BR" sz="4000" dirty="0">
                <a:latin typeface="Barlow" panose="00000500000000000000" pitchFamily="2" charset="0"/>
              </a:rPr>
              <a:t>5 fatores e 25 variáveis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4A201-A7E0-D47D-BD85-D2DE2128B3C1}"/>
              </a:ext>
            </a:extLst>
          </p:cNvPr>
          <p:cNvSpPr txBox="1"/>
          <p:nvPr/>
        </p:nvSpPr>
        <p:spPr>
          <a:xfrm>
            <a:off x="880229" y="4287530"/>
            <a:ext cx="8107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information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(a)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variáveis observáveis geram: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variâncias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25(25-1)/2 = 300 covariâncias não-redundantes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a = 25+300=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325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information</a:t>
            </a:r>
            <a:endParaRPr lang="en-GB" sz="3600" b="1" dirty="0">
              <a:solidFill>
                <a:prstClr val="black"/>
              </a:solidFill>
              <a:latin typeface="Barlow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/>
              <p:nvPr/>
            </p:nvSpPr>
            <p:spPr>
              <a:xfrm>
                <a:off x="9300119" y="4287530"/>
                <a:ext cx="731715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/>
                <a:r>
                  <a:rPr lang="pt-BR" sz="4000" b="1" dirty="0">
                    <a:solidFill>
                      <a:srgbClr val="00A8E9"/>
                    </a:solidFill>
                    <a:latin typeface="Barlow" panose="00000500000000000000" pitchFamily="2" charset="0"/>
                  </a:rPr>
                  <a:t>Parâmetros (b)</a:t>
                </a:r>
              </a:p>
              <a:p>
                <a:pPr defTabSz="1371600"/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25 variáveis observáveis e </a:t>
                </a:r>
                <a:r>
                  <a:rPr lang="pt-BR" sz="3600" dirty="0">
                    <a:latin typeface="Barlow" panose="00000500000000000000" pitchFamily="2" charset="0"/>
                  </a:rPr>
                  <a:t>5 fatores </a:t>
                </a: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geram: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(25*5) + [(5*(5+1)]/2) + (25 -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)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125 + 15 + 0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</a:t>
                </a:r>
                <a:r>
                  <a:rPr lang="pt-BR" sz="3600" b="1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140 parâmetros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119" y="4287530"/>
                <a:ext cx="7317156" cy="3477875"/>
              </a:xfrm>
              <a:prstGeom prst="rect">
                <a:avLst/>
              </a:prstGeom>
              <a:blipFill>
                <a:blip r:embed="rId2"/>
                <a:stretch>
                  <a:fillRect l="-3000" t="-3152" r="-2083" b="-5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323E8D-F57E-910A-A01A-E119D07F1D87}"/>
              </a:ext>
            </a:extLst>
          </p:cNvPr>
          <p:cNvSpPr txBox="1"/>
          <p:nvPr/>
        </p:nvSpPr>
        <p:spPr>
          <a:xfrm>
            <a:off x="896308" y="8372853"/>
            <a:ext cx="125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Graus de liberdade (a – b)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325 – 140 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185 graus de liberdade (o modelo é identificado!)</a:t>
            </a:r>
          </a:p>
        </p:txBody>
      </p:sp>
    </p:spTree>
    <p:extLst>
      <p:ext uri="{BB962C8B-B14F-4D97-AF65-F5344CB8AC3E}">
        <p14:creationId xmlns:p14="http://schemas.microsoft.com/office/powerpoint/2010/main" val="21820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9"/>
            <a:ext cx="6295581" cy="800092"/>
          </a:xfrm>
        </p:spPr>
        <p:txBody>
          <a:bodyPr>
            <a:normAutofit/>
          </a:bodyPr>
          <a:lstStyle/>
          <a:p>
            <a:pPr marL="533400" indent="-533400">
              <a:buFont typeface="Arial" panose="020B0604020202020204" pitchFamily="34" charset="0"/>
              <a:buChar char="•"/>
            </a:pPr>
            <a:r>
              <a:rPr lang="pt-BR" sz="4000" dirty="0">
                <a:latin typeface="Barlow" panose="00000500000000000000" pitchFamily="2" charset="0"/>
              </a:rPr>
              <a:t>5 fatores e 25 variáveis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4A201-A7E0-D47D-BD85-D2DE2128B3C1}"/>
              </a:ext>
            </a:extLst>
          </p:cNvPr>
          <p:cNvSpPr txBox="1"/>
          <p:nvPr/>
        </p:nvSpPr>
        <p:spPr>
          <a:xfrm>
            <a:off x="880229" y="4287530"/>
            <a:ext cx="8107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information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(a)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variáveis observáveis geram: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variâncias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25(25-1)/2 = 300 covariâncias não-redundantes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a = 25+300=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325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information</a:t>
            </a:r>
            <a:endParaRPr lang="en-GB" sz="3600" b="1" dirty="0">
              <a:solidFill>
                <a:prstClr val="black"/>
              </a:solidFill>
              <a:latin typeface="Barlow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/>
              <p:nvPr/>
            </p:nvSpPr>
            <p:spPr>
              <a:xfrm>
                <a:off x="9300119" y="4287530"/>
                <a:ext cx="731715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/>
                <a:r>
                  <a:rPr lang="pt-BR" sz="4000" b="1" dirty="0">
                    <a:solidFill>
                      <a:srgbClr val="00A8E9"/>
                    </a:solidFill>
                    <a:latin typeface="Barlow" panose="00000500000000000000" pitchFamily="2" charset="0"/>
                  </a:rPr>
                  <a:t>Parâmetros (b)</a:t>
                </a:r>
              </a:p>
              <a:p>
                <a:pPr defTabSz="1371600"/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25 variáveis observáveis e </a:t>
                </a:r>
                <a:r>
                  <a:rPr lang="pt-BR" sz="3600" dirty="0">
                    <a:latin typeface="Barlow" panose="00000500000000000000" pitchFamily="2" charset="0"/>
                  </a:rPr>
                  <a:t>5 fatores </a:t>
                </a: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geram: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(25*5) + [(5*(5+1)]/2) + (25 -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)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125 + 15 + 0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</a:t>
                </a:r>
                <a:r>
                  <a:rPr lang="pt-BR" sz="3600" b="1" dirty="0">
                    <a:solidFill>
                      <a:prstClr val="black"/>
                    </a:solidFill>
                    <a:latin typeface="Barlow" panose="00000500000000000000" pitchFamily="2" charset="0"/>
                  </a:rPr>
                  <a:t>140 parâmetros 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119" y="4287530"/>
                <a:ext cx="7317156" cy="3477875"/>
              </a:xfrm>
              <a:prstGeom prst="rect">
                <a:avLst/>
              </a:prstGeom>
              <a:blipFill>
                <a:blip r:embed="rId2"/>
                <a:stretch>
                  <a:fillRect l="-3000" t="-3152" r="-2083" b="-5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323E8D-F57E-910A-A01A-E119D07F1D87}"/>
              </a:ext>
            </a:extLst>
          </p:cNvPr>
          <p:cNvSpPr txBox="1"/>
          <p:nvPr/>
        </p:nvSpPr>
        <p:spPr>
          <a:xfrm>
            <a:off x="896308" y="8372853"/>
            <a:ext cx="125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Graus de liberdade (a – b)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325 – 140 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185 graus de liberdade (o modelo é identificado!)</a:t>
            </a:r>
          </a:p>
        </p:txBody>
      </p:sp>
    </p:spTree>
    <p:extLst>
      <p:ext uri="{BB962C8B-B14F-4D97-AF65-F5344CB8AC3E}">
        <p14:creationId xmlns:p14="http://schemas.microsoft.com/office/powerpoint/2010/main" val="1132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8"/>
            <a:ext cx="16565854" cy="1200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000" dirty="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4000" dirty="0" err="1">
                <a:latin typeface="Barlow" panose="00000500000000000000" pitchFamily="2" charset="0"/>
              </a:rPr>
              <a:t>policóricas</a:t>
            </a:r>
            <a:r>
              <a:rPr lang="pt-BR" sz="4000" dirty="0">
                <a:latin typeface="Barlow" panose="00000500000000000000" pitchFamily="2" charset="0"/>
              </a:rPr>
              <a:t> são mais apropriadas. Vamos olhar as diferenças?</a:t>
            </a:r>
          </a:p>
          <a:p>
            <a:pPr marL="0" indent="0">
              <a:buNone/>
            </a:pP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330525-4E65-2636-48F7-0C03130EAD45}"/>
              </a:ext>
            </a:extLst>
          </p:cNvPr>
          <p:cNvSpPr txBox="1"/>
          <p:nvPr/>
        </p:nvSpPr>
        <p:spPr>
          <a:xfrm>
            <a:off x="883946" y="4452203"/>
            <a:ext cx="154629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Crie um vetor com o nome das variáveis necessárias para a matriz de </a:t>
            </a:r>
            <a:r>
              <a:rPr lang="pt-BR" sz="3200" b="1" dirty="0" err="1">
                <a:latin typeface="Barlow" panose="00000500000000000000" pitchFamily="2" charset="0"/>
              </a:rPr>
              <a:t>corerlação</a:t>
            </a:r>
            <a:endParaRPr lang="pt-BR" sz="3200" b="1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v_bfi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 %&gt;%  </a:t>
            </a:r>
            <a:br>
              <a:rPr lang="pt-BR" sz="3200" dirty="0">
                <a:latin typeface="Barlow" panose="00000500000000000000" pitchFamily="2" charset="0"/>
              </a:rPr>
            </a:br>
            <a:r>
              <a:rPr lang="pt-BR" sz="3200" dirty="0">
                <a:latin typeface="Barlow" panose="00000500000000000000" pitchFamily="2" charset="0"/>
              </a:rPr>
              <a:t>	 </a:t>
            </a:r>
            <a:r>
              <a:rPr lang="pt-BR" sz="3200" dirty="0" err="1">
                <a:latin typeface="Barlow" panose="00000500000000000000" pitchFamily="2" charset="0"/>
              </a:rPr>
              <a:t>select</a:t>
            </a:r>
            <a:r>
              <a:rPr lang="pt-BR" sz="3200" dirty="0">
                <a:latin typeface="Barlow" panose="00000500000000000000" pitchFamily="2" charset="0"/>
              </a:rPr>
              <a:t>(a1:o5) %&gt;%   </a:t>
            </a:r>
            <a:br>
              <a:rPr lang="pt-BR" sz="3200" dirty="0">
                <a:latin typeface="Barlow" panose="00000500000000000000" pitchFamily="2" charset="0"/>
              </a:rPr>
            </a:br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colnames</a:t>
            </a:r>
            <a:r>
              <a:rPr lang="pt-BR" sz="3200" dirty="0"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1C3E7A-295B-B375-6F45-295DFC680452}"/>
              </a:ext>
            </a:extLst>
          </p:cNvPr>
          <p:cNvSpPr txBox="1"/>
          <p:nvPr/>
        </p:nvSpPr>
        <p:spPr>
          <a:xfrm>
            <a:off x="883946" y="6855192"/>
            <a:ext cx="82600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Correlação de Pearson</a:t>
            </a:r>
          </a:p>
          <a:p>
            <a:r>
              <a:rPr lang="pt-BR" sz="2800" dirty="0" err="1">
                <a:latin typeface="Barlow" panose="00000500000000000000" pitchFamily="2" charset="0"/>
              </a:rPr>
              <a:t>pearson_cor</a:t>
            </a:r>
            <a:r>
              <a:rPr lang="pt-BR" sz="2800" dirty="0">
                <a:latin typeface="Barlow" panose="00000500000000000000" pitchFamily="2" charset="0"/>
              </a:rPr>
              <a:t> &lt;- cor(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[,</a:t>
            </a:r>
            <a:r>
              <a:rPr lang="pt-BR" sz="2800" dirty="0" err="1">
                <a:latin typeface="Barlow" panose="00000500000000000000" pitchFamily="2" charset="0"/>
              </a:rPr>
              <a:t>v_bfi</a:t>
            </a:r>
            <a:r>
              <a:rPr lang="pt-BR" sz="2800" dirty="0">
                <a:latin typeface="Barlow" panose="00000500000000000000" pitchFamily="2" charset="0"/>
              </a:rPr>
              <a:t>],                    use="</a:t>
            </a:r>
            <a:r>
              <a:rPr lang="pt-BR" sz="2800" dirty="0" err="1">
                <a:latin typeface="Barlow" panose="00000500000000000000" pitchFamily="2" charset="0"/>
              </a:rPr>
              <a:t>pairwise.complete.obs</a:t>
            </a:r>
            <a:r>
              <a:rPr lang="pt-BR" sz="2800" dirty="0">
                <a:latin typeface="Barlow" panose="00000500000000000000" pitchFamily="2" charset="0"/>
              </a:rPr>
              <a:t>")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corrplot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pearson_cor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method</a:t>
            </a:r>
            <a:r>
              <a:rPr lang="pt-BR" sz="2800" dirty="0">
                <a:latin typeface="Barlow" panose="00000500000000000000" pitchFamily="2" charset="0"/>
              </a:rPr>
              <a:t>="color",       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number.cex</a:t>
            </a:r>
            <a:r>
              <a:rPr lang="pt-BR" sz="2800" dirty="0">
                <a:latin typeface="Barlow" panose="00000500000000000000" pitchFamily="2" charset="0"/>
              </a:rPr>
              <a:t> = 0.7,  </a:t>
            </a:r>
            <a:r>
              <a:rPr lang="pt-BR" sz="2800" dirty="0" err="1">
                <a:latin typeface="Barlow" panose="00000500000000000000" pitchFamily="2" charset="0"/>
              </a:rPr>
              <a:t>addCoef.col</a:t>
            </a:r>
            <a:r>
              <a:rPr lang="pt-BR" sz="2800" dirty="0">
                <a:latin typeface="Barlow" panose="00000500000000000000" pitchFamily="2" charset="0"/>
              </a:rPr>
              <a:t> = "</a:t>
            </a:r>
            <a:r>
              <a:rPr lang="pt-BR" sz="2800" dirty="0" err="1">
                <a:latin typeface="Barlow" panose="00000500000000000000" pitchFamily="2" charset="0"/>
              </a:rPr>
              <a:t>black</a:t>
            </a:r>
            <a:r>
              <a:rPr lang="pt-BR" sz="2800" dirty="0">
                <a:latin typeface="Barlow" panose="00000500000000000000" pitchFamily="2" charset="0"/>
              </a:rPr>
              <a:t>",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tl.col</a:t>
            </a:r>
            <a:r>
              <a:rPr lang="pt-BR" sz="2800" dirty="0">
                <a:latin typeface="Barlow" panose="00000500000000000000" pitchFamily="2" charset="0"/>
              </a:rPr>
              <a:t>="</a:t>
            </a:r>
            <a:r>
              <a:rPr lang="pt-BR" sz="2800" dirty="0" err="1">
                <a:latin typeface="Barlow" panose="00000500000000000000" pitchFamily="2" charset="0"/>
              </a:rPr>
              <a:t>black</a:t>
            </a:r>
            <a:r>
              <a:rPr lang="pt-BR" sz="2800" dirty="0">
                <a:latin typeface="Barlow" panose="00000500000000000000" pitchFamily="2" charset="0"/>
              </a:rPr>
              <a:t>", </a:t>
            </a:r>
            <a:r>
              <a:rPr lang="pt-BR" sz="2800" dirty="0" err="1">
                <a:latin typeface="Barlow" panose="00000500000000000000" pitchFamily="2" charset="0"/>
              </a:rPr>
              <a:t>tl.srt</a:t>
            </a:r>
            <a:r>
              <a:rPr lang="pt-BR" sz="2800" dirty="0">
                <a:latin typeface="Barlow" panose="00000500000000000000" pitchFamily="2" charset="0"/>
              </a:rPr>
              <a:t>=45, </a:t>
            </a:r>
            <a:r>
              <a:rPr lang="pt-BR" sz="2800" dirty="0" err="1">
                <a:latin typeface="Barlow" panose="00000500000000000000" pitchFamily="2" charset="0"/>
              </a:rPr>
              <a:t>diag</a:t>
            </a:r>
            <a:r>
              <a:rPr lang="pt-BR" sz="2800" dirty="0">
                <a:latin typeface="Barlow" panose="00000500000000000000" pitchFamily="2" charset="0"/>
              </a:rPr>
              <a:t>=TRUE)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337BA-B134-D546-8BDB-6A13B4CA1438}"/>
              </a:ext>
            </a:extLst>
          </p:cNvPr>
          <p:cNvSpPr txBox="1"/>
          <p:nvPr/>
        </p:nvSpPr>
        <p:spPr>
          <a:xfrm>
            <a:off x="9166873" y="6855191"/>
            <a:ext cx="82600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Correlação </a:t>
            </a:r>
            <a:r>
              <a:rPr lang="pt-BR" sz="2800" b="1" dirty="0" err="1">
                <a:latin typeface="Barlow" panose="00000500000000000000" pitchFamily="2" charset="0"/>
              </a:rPr>
              <a:t>policórica</a:t>
            </a:r>
            <a:endParaRPr lang="pt-BR" sz="2800" b="1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poly_cor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cor_auto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select</a:t>
            </a:r>
            <a:r>
              <a:rPr lang="pt-BR" sz="2800" dirty="0">
                <a:latin typeface="Barlow" panose="00000500000000000000" pitchFamily="2" charset="0"/>
              </a:rPr>
              <a:t>=</a:t>
            </a:r>
            <a:r>
              <a:rPr lang="pt-BR" sz="2800" dirty="0" err="1">
                <a:latin typeface="Barlow" panose="00000500000000000000" pitchFamily="2" charset="0"/>
              </a:rPr>
              <a:t>v_bfi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corrplot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poly_cor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method</a:t>
            </a:r>
            <a:r>
              <a:rPr lang="pt-BR" sz="2800" dirty="0">
                <a:latin typeface="Barlow" panose="00000500000000000000" pitchFamily="2" charset="0"/>
              </a:rPr>
              <a:t>="color",          </a:t>
            </a:r>
            <a:r>
              <a:rPr lang="pt-BR" sz="2800" dirty="0" err="1">
                <a:latin typeface="Barlow" panose="00000500000000000000" pitchFamily="2" charset="0"/>
              </a:rPr>
              <a:t>number.cex</a:t>
            </a:r>
            <a:r>
              <a:rPr lang="pt-BR" sz="2800" dirty="0">
                <a:latin typeface="Barlow" panose="00000500000000000000" pitchFamily="2" charset="0"/>
              </a:rPr>
              <a:t> = 0.7,          </a:t>
            </a:r>
            <a:r>
              <a:rPr lang="pt-BR" sz="2800" dirty="0" err="1">
                <a:latin typeface="Barlow" panose="00000500000000000000" pitchFamily="2" charset="0"/>
              </a:rPr>
              <a:t>addCoef.col</a:t>
            </a:r>
            <a:r>
              <a:rPr lang="pt-BR" sz="2800" dirty="0">
                <a:latin typeface="Barlow" panose="00000500000000000000" pitchFamily="2" charset="0"/>
              </a:rPr>
              <a:t> = "</a:t>
            </a:r>
            <a:r>
              <a:rPr lang="pt-BR" sz="2800" dirty="0" err="1">
                <a:latin typeface="Barlow" panose="00000500000000000000" pitchFamily="2" charset="0"/>
              </a:rPr>
              <a:t>black</a:t>
            </a:r>
            <a:r>
              <a:rPr lang="pt-BR" sz="2800" dirty="0">
                <a:latin typeface="Barlow" panose="00000500000000000000" pitchFamily="2" charset="0"/>
              </a:rPr>
              <a:t>", # </a:t>
            </a:r>
            <a:r>
              <a:rPr lang="pt-BR" sz="2800" dirty="0" err="1">
                <a:latin typeface="Barlow" panose="00000500000000000000" pitchFamily="2" charset="0"/>
              </a:rPr>
              <a:t>Add</a:t>
            </a:r>
            <a:r>
              <a:rPr lang="pt-BR" sz="2800" dirty="0">
                <a:latin typeface="Barlow" panose="00000500000000000000" pitchFamily="2" charset="0"/>
              </a:rPr>
              <a:t> </a:t>
            </a:r>
            <a:r>
              <a:rPr lang="pt-BR" sz="2800" dirty="0" err="1">
                <a:latin typeface="Barlow" panose="00000500000000000000" pitchFamily="2" charset="0"/>
              </a:rPr>
              <a:t>coefficient</a:t>
            </a:r>
            <a:r>
              <a:rPr lang="pt-BR" sz="2800" dirty="0">
                <a:latin typeface="Barlow" panose="00000500000000000000" pitchFamily="2" charset="0"/>
              </a:rPr>
              <a:t> of </a:t>
            </a:r>
            <a:r>
              <a:rPr lang="pt-BR" sz="2800" dirty="0" err="1">
                <a:latin typeface="Barlow" panose="00000500000000000000" pitchFamily="2" charset="0"/>
              </a:rPr>
              <a:t>correlation</a:t>
            </a:r>
            <a:r>
              <a:rPr lang="pt-BR" sz="2800" dirty="0">
                <a:latin typeface="Barlow" panose="00000500000000000000" pitchFamily="2" charset="0"/>
              </a:rPr>
              <a:t>         </a:t>
            </a:r>
            <a:r>
              <a:rPr lang="pt-BR" sz="2800" dirty="0" err="1">
                <a:latin typeface="Barlow" panose="00000500000000000000" pitchFamily="2" charset="0"/>
              </a:rPr>
              <a:t>tl.col</a:t>
            </a:r>
            <a:r>
              <a:rPr lang="pt-BR" sz="2800" dirty="0">
                <a:latin typeface="Barlow" panose="00000500000000000000" pitchFamily="2" charset="0"/>
              </a:rPr>
              <a:t>="</a:t>
            </a:r>
            <a:r>
              <a:rPr lang="pt-BR" sz="2800" dirty="0" err="1">
                <a:latin typeface="Barlow" panose="00000500000000000000" pitchFamily="2" charset="0"/>
              </a:rPr>
              <a:t>black</a:t>
            </a:r>
            <a:r>
              <a:rPr lang="pt-BR" sz="2800" dirty="0">
                <a:latin typeface="Barlow" panose="00000500000000000000" pitchFamily="2" charset="0"/>
              </a:rPr>
              <a:t>", </a:t>
            </a:r>
            <a:r>
              <a:rPr lang="pt-BR" sz="2800" dirty="0" err="1">
                <a:latin typeface="Barlow" panose="00000500000000000000" pitchFamily="2" charset="0"/>
              </a:rPr>
              <a:t>tl.srt</a:t>
            </a:r>
            <a:r>
              <a:rPr lang="pt-BR" sz="2800" dirty="0">
                <a:latin typeface="Barlow" panose="00000500000000000000" pitchFamily="2" charset="0"/>
              </a:rPr>
              <a:t>=45,         </a:t>
            </a:r>
            <a:r>
              <a:rPr lang="pt-BR" sz="2800" dirty="0" err="1">
                <a:latin typeface="Barlow" panose="00000500000000000000" pitchFamily="2" charset="0"/>
              </a:rPr>
              <a:t>diag</a:t>
            </a:r>
            <a:r>
              <a:rPr lang="pt-BR" sz="2800" dirty="0">
                <a:latin typeface="Barlow" panose="00000500000000000000" pitchFamily="2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93460631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17685</TotalTime>
  <Words>12524</Words>
  <Application>Microsoft Office PowerPoint</Application>
  <PresentationFormat>Personalizar</PresentationFormat>
  <Paragraphs>1773</Paragraphs>
  <Slides>184</Slides>
  <Notes>80</Notes>
  <HiddenSlides>1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184</vt:i4>
      </vt:variant>
    </vt:vector>
  </HeadingPairs>
  <TitlesOfParts>
    <vt:vector size="202" baseType="lpstr">
      <vt:lpstr>Varela Round</vt:lpstr>
      <vt:lpstr>Baskerville Display PT</vt:lpstr>
      <vt:lpstr>TAN Twinkle</vt:lpstr>
      <vt:lpstr>Barlow</vt:lpstr>
      <vt:lpstr>Tw Cen MT</vt:lpstr>
      <vt:lpstr>Segoe UI Semibold</vt:lpstr>
      <vt:lpstr>Cambria Math</vt:lpstr>
      <vt:lpstr>Calibri</vt:lpstr>
      <vt:lpstr>Wingdings</vt:lpstr>
      <vt:lpstr>Inter</vt:lpstr>
      <vt:lpstr>Wingdings 3</vt:lpstr>
      <vt:lpstr>Segoe UI</vt:lpstr>
      <vt:lpstr>Tw Cen MT Condensed</vt:lpstr>
      <vt:lpstr>Open Sans</vt:lpstr>
      <vt:lpstr>Poppins</vt:lpstr>
      <vt:lpstr>Arial</vt:lpstr>
      <vt:lpstr>Office Theme</vt:lpstr>
      <vt:lpstr>Integral</vt:lpstr>
      <vt:lpstr>Apresentação do PowerPoint</vt:lpstr>
      <vt:lpstr>Antes de falar de R...</vt:lpstr>
      <vt:lpstr>Antes de falar de R...</vt:lpstr>
      <vt:lpstr>Apresentação do PowerPoint</vt:lpstr>
      <vt:lpstr>Apresentação do PowerPoint</vt:lpstr>
      <vt:lpstr>O que é R?</vt:lpstr>
      <vt:lpstr>Sobre o R</vt:lpstr>
      <vt:lpstr>Possibilidades com R</vt:lpstr>
      <vt:lpstr>Possibilidades com R</vt:lpstr>
      <vt:lpstr>Apresentação do PowerPoint</vt:lpstr>
      <vt:lpstr>COMO TUDO ISSO FUNCIONA?</vt:lpstr>
      <vt:lpstr>Apresentação do PowerPoint</vt:lpstr>
      <vt:lpstr>Apresentação do PowerPoint</vt:lpstr>
      <vt:lpstr>COMO TUDO ISSO FUNCIONA?</vt:lpstr>
      <vt:lpstr>COMO TUDO ISSO FUNCIONA?</vt:lpstr>
      <vt:lpstr>COMO TUDO ISSO FUNCIONA?</vt:lpstr>
      <vt:lpstr>Componentes de um script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Apresentação do PowerPoint</vt:lpstr>
      <vt:lpstr>Apresentação do PowerPoint</vt:lpstr>
      <vt:lpstr>OBJETOS NO R</vt:lpstr>
      <vt:lpstr>Apresentação do PowerPoint</vt:lpstr>
      <vt:lpstr>Apresentação do PowerPoint</vt:lpstr>
      <vt:lpstr>OBJETOS NO R</vt:lpstr>
      <vt:lpstr>OBJETOS NO R</vt:lpstr>
      <vt:lpstr>OBJETOS NO R</vt:lpstr>
      <vt:lpstr>OBJETOS NO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TIDYVERSE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Comparando MÉDIAS Dois grupos</vt:lpstr>
      <vt:lpstr>Comparando MÉDIAS Dois grupos</vt:lpstr>
      <vt:lpstr>Comparando MÉDIAS Dois grupos</vt:lpstr>
      <vt:lpstr>Comparando MÉDIAS Dois grupos</vt:lpstr>
      <vt:lpstr>Comparando MÉDIAS Dois grupos</vt:lpstr>
      <vt:lpstr>Comparando MÉDIAS Dois grupos</vt:lpstr>
      <vt:lpstr>Comparando MÉDIAS Dois grupos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Comparando MÉDIAS Três grupos ou mais</vt:lpstr>
      <vt:lpstr>Apresentação do PowerPoint</vt:lpstr>
      <vt:lpstr>CORRELAÇÕES Relação entre duas variáveis contínuas</vt:lpstr>
      <vt:lpstr>Primeiro, vamos dar um passo para trás...</vt:lpstr>
      <vt:lpstr>bem-estar x estresse – O que sabemos?</vt:lpstr>
      <vt:lpstr>bem-estar x estresse </vt:lpstr>
      <vt:lpstr>bem-estar x estresse </vt:lpstr>
      <vt:lpstr>bem-estar x estresse </vt:lpstr>
      <vt:lpstr>bem-estar x estresse </vt:lpstr>
      <vt:lpstr>E se essa informação fosse contínua?</vt:lpstr>
      <vt:lpstr>Correlação de Pearson - scatterplot</vt:lpstr>
      <vt:lpstr>Correlação de Pearson - scatterplot</vt:lpstr>
      <vt:lpstr>Correlação de Pearson</vt:lpstr>
      <vt:lpstr>Considerações</vt:lpstr>
      <vt:lpstr>Quiz: O que esses gráficos representam?</vt:lpstr>
      <vt:lpstr>Quiz: O que esses gráficos representam?</vt:lpstr>
      <vt:lpstr>Apresentação do PowerPoint</vt:lpstr>
      <vt:lpstr>Relação causa-efeito</vt:lpstr>
      <vt:lpstr>Apresentação do PowerPoint</vt:lpstr>
      <vt:lpstr>Boas práticas no R</vt:lpstr>
      <vt:lpstr>Boas práticas no R</vt:lpstr>
      <vt:lpstr>Boas práticas no R</vt:lpstr>
      <vt:lpstr>O valor p</vt:lpstr>
      <vt:lpstr>Apresentação do PowerPoint</vt:lpstr>
      <vt:lpstr>Apresentação do PowerPoint</vt:lpstr>
      <vt:lpstr>Apresentação do PowerPoint</vt:lpstr>
      <vt:lpstr>Apresentação do PowerPoint</vt:lpstr>
      <vt:lpstr>Componentes de um script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Carla Crispim</dc:creator>
  <cp:lastModifiedBy>Ana Crispim</cp:lastModifiedBy>
  <cp:revision>104</cp:revision>
  <dcterms:created xsi:type="dcterms:W3CDTF">2006-08-16T00:00:00Z</dcterms:created>
  <dcterms:modified xsi:type="dcterms:W3CDTF">2023-07-03T22:24:28Z</dcterms:modified>
  <dc:identifier>DAFiVDXQZRQ</dc:identifier>
</cp:coreProperties>
</file>